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8" r:id="rId2"/>
  </p:sldMasterIdLst>
  <p:notesMasterIdLst>
    <p:notesMasterId r:id="rId50"/>
  </p:notesMasterIdLst>
  <p:sldIdLst>
    <p:sldId id="256" r:id="rId3"/>
    <p:sldId id="314" r:id="rId4"/>
    <p:sldId id="259" r:id="rId5"/>
    <p:sldId id="260" r:id="rId6"/>
    <p:sldId id="276" r:id="rId7"/>
    <p:sldId id="327" r:id="rId8"/>
    <p:sldId id="331" r:id="rId9"/>
    <p:sldId id="303" r:id="rId10"/>
    <p:sldId id="304" r:id="rId11"/>
    <p:sldId id="280" r:id="rId12"/>
    <p:sldId id="266" r:id="rId13"/>
    <p:sldId id="306" r:id="rId14"/>
    <p:sldId id="261" r:id="rId15"/>
    <p:sldId id="328" r:id="rId16"/>
    <p:sldId id="279" r:id="rId17"/>
    <p:sldId id="267" r:id="rId18"/>
    <p:sldId id="268" r:id="rId19"/>
    <p:sldId id="269" r:id="rId20"/>
    <p:sldId id="309" r:id="rId21"/>
    <p:sldId id="273" r:id="rId22"/>
    <p:sldId id="274" r:id="rId23"/>
    <p:sldId id="286" r:id="rId24"/>
    <p:sldId id="270" r:id="rId25"/>
    <p:sldId id="271" r:id="rId26"/>
    <p:sldId id="310" r:id="rId27"/>
    <p:sldId id="332" r:id="rId28"/>
    <p:sldId id="333" r:id="rId29"/>
    <p:sldId id="335" r:id="rId30"/>
    <p:sldId id="334" r:id="rId31"/>
    <p:sldId id="336" r:id="rId32"/>
    <p:sldId id="337" r:id="rId33"/>
    <p:sldId id="339" r:id="rId34"/>
    <p:sldId id="340" r:id="rId35"/>
    <p:sldId id="315" r:id="rId36"/>
    <p:sldId id="316" r:id="rId37"/>
    <p:sldId id="317" r:id="rId38"/>
    <p:sldId id="318" r:id="rId39"/>
    <p:sldId id="319" r:id="rId40"/>
    <p:sldId id="320" r:id="rId41"/>
    <p:sldId id="321" r:id="rId42"/>
    <p:sldId id="322" r:id="rId43"/>
    <p:sldId id="323" r:id="rId44"/>
    <p:sldId id="324" r:id="rId45"/>
    <p:sldId id="325" r:id="rId46"/>
    <p:sldId id="329" r:id="rId47"/>
    <p:sldId id="330"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92133" autoAdjust="0"/>
  </p:normalViewPr>
  <p:slideViewPr>
    <p:cSldViewPr>
      <p:cViewPr varScale="1">
        <p:scale>
          <a:sx n="106" d="100"/>
          <a:sy n="106" d="100"/>
        </p:scale>
        <p:origin x="15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08C42-0680-4776-B4E8-96853AF96380}" type="datetimeFigureOut">
              <a:rPr lang="en-US" smtClean="0"/>
              <a:t>3/2/2021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FBE94-9BA9-4ACA-AE6C-B3E2027AE3A3}" type="slidenum">
              <a:rPr lang="en-US" smtClean="0"/>
              <a:t>‹#›</a:t>
            </a:fld>
            <a:endParaRPr lang="en-US"/>
          </a:p>
        </p:txBody>
      </p:sp>
    </p:spTree>
    <p:extLst>
      <p:ext uri="{BB962C8B-B14F-4D97-AF65-F5344CB8AC3E}">
        <p14:creationId xmlns:p14="http://schemas.microsoft.com/office/powerpoint/2010/main" val="29186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FBE94-9BA9-4ACA-AE6C-B3E2027AE3A3}" type="slidenum">
              <a:rPr lang="en-US" smtClean="0"/>
              <a:t>4</a:t>
            </a:fld>
            <a:endParaRPr lang="en-US"/>
          </a:p>
        </p:txBody>
      </p:sp>
    </p:spTree>
    <p:extLst>
      <p:ext uri="{BB962C8B-B14F-4D97-AF65-F5344CB8AC3E}">
        <p14:creationId xmlns:p14="http://schemas.microsoft.com/office/powerpoint/2010/main" val="294363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limitations clause attracted more commentary than any other clause at</a:t>
            </a:r>
            <a:r>
              <a:rPr lang="en-US" baseline="0" dirty="0" smtClean="0"/>
              <a:t> the Joint Hays-</a:t>
            </a:r>
            <a:r>
              <a:rPr lang="en-US" baseline="0" dirty="0" err="1" smtClean="0"/>
              <a:t>Joyal</a:t>
            </a:r>
            <a:r>
              <a:rPr lang="en-US" baseline="0" dirty="0" smtClean="0"/>
              <a:t> Committee and almost all of it was negative. It was dubbed the “Mack Truck clause” because it was so broad that the government could drive a Mack truck through it. Many groups called for its removal altogether, while others called for its severs restriction. The critiques were that it allowed almost any potential restriction on rights in the Charter. </a:t>
            </a:r>
            <a:endParaRPr lang="en-US" dirty="0"/>
          </a:p>
        </p:txBody>
      </p:sp>
      <p:sp>
        <p:nvSpPr>
          <p:cNvPr id="4" name="Slide Number Placeholder 3"/>
          <p:cNvSpPr>
            <a:spLocks noGrp="1"/>
          </p:cNvSpPr>
          <p:nvPr>
            <p:ph type="sldNum" sz="quarter" idx="10"/>
          </p:nvPr>
        </p:nvSpPr>
        <p:spPr/>
        <p:txBody>
          <a:bodyPr/>
          <a:lstStyle/>
          <a:p>
            <a:fld id="{90FFBE94-9BA9-4ACA-AE6C-B3E2027AE3A3}" type="slidenum">
              <a:rPr lang="en-US" smtClean="0"/>
              <a:t>5</a:t>
            </a:fld>
            <a:endParaRPr lang="en-US"/>
          </a:p>
        </p:txBody>
      </p:sp>
    </p:spTree>
    <p:extLst>
      <p:ext uri="{BB962C8B-B14F-4D97-AF65-F5344CB8AC3E}">
        <p14:creationId xmlns:p14="http://schemas.microsoft.com/office/powerpoint/2010/main" val="184392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Critiques:</a:t>
            </a:r>
            <a:r>
              <a:rPr lang="en-US" baseline="0" dirty="0" smtClean="0"/>
              <a:t>  1) not minimally impairing – other ways to prevent identity theft, 2) to impose on Hutterites a requirement that goes directly to their religious beliefs. Not peripheral. To impost this requirement on them makes it impossible for them to have driver’s licenses. </a:t>
            </a:r>
            <a:endParaRPr lang="en-US" dirty="0"/>
          </a:p>
        </p:txBody>
      </p:sp>
      <p:sp>
        <p:nvSpPr>
          <p:cNvPr id="4" name="Slide Number Placeholder 3"/>
          <p:cNvSpPr>
            <a:spLocks noGrp="1"/>
          </p:cNvSpPr>
          <p:nvPr>
            <p:ph type="sldNum" sz="quarter" idx="10"/>
          </p:nvPr>
        </p:nvSpPr>
        <p:spPr/>
        <p:txBody>
          <a:bodyPr/>
          <a:lstStyle/>
          <a:p>
            <a:fld id="{90FFBE94-9BA9-4ACA-AE6C-B3E2027AE3A3}" type="slidenum">
              <a:rPr lang="en-US" smtClean="0"/>
              <a:t>22</a:t>
            </a:fld>
            <a:endParaRPr lang="en-US"/>
          </a:p>
        </p:txBody>
      </p:sp>
    </p:spTree>
    <p:extLst>
      <p:ext uri="{BB962C8B-B14F-4D97-AF65-F5344CB8AC3E}">
        <p14:creationId xmlns:p14="http://schemas.microsoft.com/office/powerpoint/2010/main" val="18109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An absolute prohibition on physician-assisted dying is rationally connected to the goal of protecting the vulnerable from taking their life in times of weakness, because prohibiting an activity that poses certain risks is a rational method of curtailing the risks. But the law is not minimally impairing –</a:t>
            </a:r>
            <a:r>
              <a:rPr lang="en-CA" sz="1200" b="0" i="0" kern="1200" baseline="0" dirty="0" smtClean="0">
                <a:solidFill>
                  <a:schemeClr val="tx1"/>
                </a:solidFill>
                <a:effectLst/>
                <a:latin typeface="+mn-lt"/>
                <a:ea typeface="+mn-ea"/>
                <a:cs typeface="+mn-cs"/>
              </a:rPr>
              <a:t> - </a:t>
            </a:r>
            <a:r>
              <a:rPr lang="en-CA" sz="1200" b="0" i="0" kern="1200" dirty="0" smtClean="0">
                <a:solidFill>
                  <a:schemeClr val="tx1"/>
                </a:solidFill>
                <a:effectLst/>
                <a:latin typeface="+mn-lt"/>
                <a:ea typeface="+mn-ea"/>
                <a:cs typeface="+mn-cs"/>
              </a:rPr>
              <a:t>vulnerability can be assessed on an individual basis, using the procedures that physicians apply in their assessment of informed consent and decisional capacity in the context of medical decision-making more generally. The absolute prohibition is therefore not minimally impairing</a:t>
            </a:r>
            <a:endParaRPr lang="en-US" dirty="0"/>
          </a:p>
        </p:txBody>
      </p:sp>
      <p:sp>
        <p:nvSpPr>
          <p:cNvPr id="4" name="Slide Number Placeholder 3"/>
          <p:cNvSpPr>
            <a:spLocks noGrp="1"/>
          </p:cNvSpPr>
          <p:nvPr>
            <p:ph type="sldNum" sz="quarter" idx="10"/>
          </p:nvPr>
        </p:nvSpPr>
        <p:spPr/>
        <p:txBody>
          <a:bodyPr/>
          <a:lstStyle/>
          <a:p>
            <a:fld id="{90FFBE94-9BA9-4ACA-AE6C-B3E2027AE3A3}" type="slidenum">
              <a:rPr lang="en-US" smtClean="0"/>
              <a:t>24</a:t>
            </a:fld>
            <a:endParaRPr lang="en-US"/>
          </a:p>
        </p:txBody>
      </p:sp>
    </p:spTree>
    <p:extLst>
      <p:ext uri="{BB962C8B-B14F-4D97-AF65-F5344CB8AC3E}">
        <p14:creationId xmlns:p14="http://schemas.microsoft.com/office/powerpoint/2010/main" val="92191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133B0C-CDA3-4170-B1A4-8DC7E734E66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E517-74C1-425A-A27F-B7760E339F7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3B0C-CDA3-4170-B1A4-8DC7E734E66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33B0C-CDA3-4170-B1A4-8DC7E734E66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89B2CF-DD69-43C1-B0FB-FABC156145C0}" type="datetimeFigureOut">
              <a:rPr lang="en-CA" smtClean="0">
                <a:solidFill>
                  <a:srgbClr val="D7DAE1"/>
                </a:solidFill>
              </a:rPr>
              <a:pPr/>
              <a:t>2021-03-02</a:t>
            </a:fld>
            <a:endParaRPr lang="en-CA">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CA">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9BBA6B2-DDFC-4923-B039-ACF39862EC84}" type="slidenum">
              <a:rPr lang="en-CA" smtClean="0">
                <a:solidFill>
                  <a:srgbClr val="D7DAE1"/>
                </a:solidFill>
              </a:rPr>
              <a:pPr/>
              <a:t>‹#›</a:t>
            </a:fld>
            <a:endParaRPr lang="en-CA">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val="26761143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5" name="Footer Placeholder 4"/>
          <p:cNvSpPr>
            <a:spLocks noGrp="1"/>
          </p:cNvSpPr>
          <p:nvPr>
            <p:ph type="ftr" sz="quarter" idx="11"/>
          </p:nvPr>
        </p:nvSpPr>
        <p:spPr/>
        <p:txBody>
          <a:bodyPr/>
          <a:lstStyle/>
          <a:p>
            <a:endParaRPr lang="en-CA">
              <a:solidFill>
                <a:srgbClr val="55554A"/>
              </a:solidFill>
            </a:endParaRPr>
          </a:p>
        </p:txBody>
      </p:sp>
      <p:sp>
        <p:nvSpPr>
          <p:cNvPr id="6" name="Slide Number Placeholder 5"/>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334222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CA">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9BBA6B2-DDFC-4923-B039-ACF39862EC84}" type="slidenum">
              <a:rPr lang="en-CA" smtClean="0"/>
              <a:pPr/>
              <a:t>‹#›</a:t>
            </a:fld>
            <a:endParaRPr lang="en-CA"/>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41497301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6" name="Footer Placeholder 5"/>
          <p:cNvSpPr>
            <a:spLocks noGrp="1"/>
          </p:cNvSpPr>
          <p:nvPr>
            <p:ph type="ftr" sz="quarter" idx="11"/>
          </p:nvPr>
        </p:nvSpPr>
        <p:spPr/>
        <p:txBody>
          <a:bodyPr/>
          <a:lstStyle/>
          <a:p>
            <a:endParaRPr lang="en-CA">
              <a:solidFill>
                <a:srgbClr val="55554A"/>
              </a:solidFill>
            </a:endParaRPr>
          </a:p>
        </p:txBody>
      </p:sp>
      <p:sp>
        <p:nvSpPr>
          <p:cNvPr id="7" name="Slide Number Placeholder 6"/>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3200242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8" name="Footer Placeholder 7"/>
          <p:cNvSpPr>
            <a:spLocks noGrp="1"/>
          </p:cNvSpPr>
          <p:nvPr>
            <p:ph type="ftr" sz="quarter" idx="11"/>
          </p:nvPr>
        </p:nvSpPr>
        <p:spPr/>
        <p:txBody>
          <a:bodyPr/>
          <a:lstStyle/>
          <a:p>
            <a:endParaRPr lang="en-CA">
              <a:solidFill>
                <a:srgbClr val="55554A"/>
              </a:solidFill>
            </a:endParaRPr>
          </a:p>
        </p:txBody>
      </p:sp>
      <p:sp>
        <p:nvSpPr>
          <p:cNvPr id="9" name="Slide Number Placeholder 8"/>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1181302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4" name="Footer Placeholder 3"/>
          <p:cNvSpPr>
            <a:spLocks noGrp="1"/>
          </p:cNvSpPr>
          <p:nvPr>
            <p:ph type="ftr" sz="quarter" idx="11"/>
          </p:nvPr>
        </p:nvSpPr>
        <p:spPr/>
        <p:txBody>
          <a:bodyPr/>
          <a:lstStyle/>
          <a:p>
            <a:endParaRPr lang="en-CA">
              <a:solidFill>
                <a:srgbClr val="55554A"/>
              </a:solidFill>
            </a:endParaRPr>
          </a:p>
        </p:txBody>
      </p:sp>
      <p:sp>
        <p:nvSpPr>
          <p:cNvPr id="5" name="Slide Number Placeholder 4"/>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1481005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3" name="Footer Placeholder 2"/>
          <p:cNvSpPr>
            <a:spLocks noGrp="1"/>
          </p:cNvSpPr>
          <p:nvPr>
            <p:ph type="ftr" sz="quarter" idx="11"/>
          </p:nvPr>
        </p:nvSpPr>
        <p:spPr/>
        <p:txBody>
          <a:bodyPr/>
          <a:lstStyle/>
          <a:p>
            <a:endParaRPr lang="en-CA">
              <a:solidFill>
                <a:srgbClr val="55554A"/>
              </a:solidFill>
            </a:endParaRPr>
          </a:p>
        </p:txBody>
      </p:sp>
      <p:sp>
        <p:nvSpPr>
          <p:cNvPr id="4" name="Slide Number Placeholder 3"/>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91435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6" name="Footer Placeholder 5"/>
          <p:cNvSpPr>
            <a:spLocks noGrp="1"/>
          </p:cNvSpPr>
          <p:nvPr>
            <p:ph type="ftr" sz="quarter" idx="11"/>
          </p:nvPr>
        </p:nvSpPr>
        <p:spPr/>
        <p:txBody>
          <a:bodyPr/>
          <a:lstStyle/>
          <a:p>
            <a:endParaRPr lang="en-CA">
              <a:solidFill>
                <a:srgbClr val="55554A"/>
              </a:solidFill>
            </a:endParaRPr>
          </a:p>
        </p:txBody>
      </p:sp>
      <p:sp>
        <p:nvSpPr>
          <p:cNvPr id="7" name="Slide Number Placeholder 6"/>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9537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33B0C-CDA3-4170-B1A4-8DC7E734E66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6" name="Footer Placeholder 5"/>
          <p:cNvSpPr>
            <a:spLocks noGrp="1"/>
          </p:cNvSpPr>
          <p:nvPr>
            <p:ph type="ftr" sz="quarter" idx="11"/>
          </p:nvPr>
        </p:nvSpPr>
        <p:spPr/>
        <p:txBody>
          <a:bodyPr/>
          <a:lstStyle/>
          <a:p>
            <a:endParaRPr lang="en-CA">
              <a:solidFill>
                <a:srgbClr val="55554A"/>
              </a:solidFill>
            </a:endParaRPr>
          </a:p>
        </p:txBody>
      </p:sp>
      <p:sp>
        <p:nvSpPr>
          <p:cNvPr id="7" name="Slide Number Placeholder 6"/>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330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5" name="Footer Placeholder 4"/>
          <p:cNvSpPr>
            <a:spLocks noGrp="1"/>
          </p:cNvSpPr>
          <p:nvPr>
            <p:ph type="ftr" sz="quarter" idx="11"/>
          </p:nvPr>
        </p:nvSpPr>
        <p:spPr/>
        <p:txBody>
          <a:bodyPr/>
          <a:lstStyle/>
          <a:p>
            <a:endParaRPr lang="en-CA">
              <a:solidFill>
                <a:srgbClr val="55554A"/>
              </a:solidFill>
            </a:endParaRPr>
          </a:p>
        </p:txBody>
      </p:sp>
      <p:sp>
        <p:nvSpPr>
          <p:cNvPr id="6" name="Slide Number Placeholder 5"/>
          <p:cNvSpPr>
            <a:spLocks noGrp="1"/>
          </p:cNvSpPr>
          <p:nvPr>
            <p:ph type="sldNum" sz="quarter" idx="12"/>
          </p:nvPr>
        </p:nvSpPr>
        <p:spPr/>
        <p:txBody>
          <a:bodyPr/>
          <a:lstStyle/>
          <a:p>
            <a:fld id="{E9BBA6B2-DDFC-4923-B039-ACF39862EC84}" type="slidenum">
              <a:rPr lang="en-CA" smtClean="0">
                <a:solidFill>
                  <a:srgbClr val="55554A"/>
                </a:solidFill>
              </a:rPr>
              <a:pPr/>
              <a:t>‹#›</a:t>
            </a:fld>
            <a:endParaRPr lang="en-CA">
              <a:solidFill>
                <a:srgbClr val="55554A"/>
              </a:solidFill>
            </a:endParaRPr>
          </a:p>
        </p:txBody>
      </p:sp>
    </p:spTree>
    <p:extLst>
      <p:ext uri="{BB962C8B-B14F-4D97-AF65-F5344CB8AC3E}">
        <p14:creationId xmlns:p14="http://schemas.microsoft.com/office/powerpoint/2010/main" val="182720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5" name="Footer Placeholder 4"/>
          <p:cNvSpPr>
            <a:spLocks noGrp="1"/>
          </p:cNvSpPr>
          <p:nvPr>
            <p:ph type="ftr" sz="quarter" idx="11"/>
          </p:nvPr>
        </p:nvSpPr>
        <p:spPr/>
        <p:txBody>
          <a:bodyPr/>
          <a:lstStyle/>
          <a:p>
            <a:endParaRPr lang="en-CA">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E9BBA6B2-DDFC-4923-B039-ACF39862EC84}" type="slidenum">
              <a:rPr lang="en-CA" smtClean="0">
                <a:solidFill>
                  <a:srgbClr val="55554A"/>
                </a:solidFill>
              </a:rPr>
              <a:pPr/>
              <a:t>‹#›</a:t>
            </a:fld>
            <a:endParaRPr lang="en-CA">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700645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3B0C-CDA3-4170-B1A4-8DC7E734E66F}"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E517-74C1-425A-A27F-B7760E339F7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133B0C-CDA3-4170-B1A4-8DC7E734E66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133B0C-CDA3-4170-B1A4-8DC7E734E66F}"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1E517-74C1-425A-A27F-B7760E339F7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33B0C-CDA3-4170-B1A4-8DC7E734E66F}"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3B0C-CDA3-4170-B1A4-8DC7E734E66F}"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3B0C-CDA3-4170-B1A4-8DC7E734E66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E517-74C1-425A-A27F-B7760E339F7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3B0C-CDA3-4170-B1A4-8DC7E734E66F}"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E517-74C1-425A-A27F-B7760E339F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E133B0C-CDA3-4170-B1A4-8DC7E734E66F}" type="datetimeFigureOut">
              <a:rPr lang="en-US" smtClean="0"/>
              <a:t>3/2/2021</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C41E517-74C1-425A-A27F-B7760E339F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689B2CF-DD69-43C1-B0FB-FABC156145C0}" type="datetimeFigureOut">
              <a:rPr lang="en-CA" smtClean="0">
                <a:solidFill>
                  <a:srgbClr val="55554A"/>
                </a:solidFill>
              </a:rPr>
              <a:pPr/>
              <a:t>2021-03-02</a:t>
            </a:fld>
            <a:endParaRPr lang="en-CA">
              <a:solidFill>
                <a:srgbClr val="55554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solidFill>
                <a:srgbClr val="55554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9BBA6B2-DDFC-4923-B039-ACF39862EC84}" type="slidenum">
              <a:rPr lang="en-CA" smtClean="0">
                <a:solidFill>
                  <a:srgbClr val="55554A"/>
                </a:solidFill>
              </a:rPr>
              <a:pPr/>
              <a:t>‹#›</a:t>
            </a:fld>
            <a:endParaRPr lang="en-CA">
              <a:solidFill>
                <a:srgbClr val="55554A"/>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905199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Section 1 –</a:t>
            </a:r>
            <a:br>
              <a:rPr lang="en-US" sz="4400" dirty="0" smtClean="0"/>
            </a:br>
            <a:r>
              <a:rPr lang="en-US" sz="4400" dirty="0" smtClean="0"/>
              <a:t>the</a:t>
            </a:r>
            <a:r>
              <a:rPr lang="en-US" sz="4400" dirty="0"/>
              <a:t> </a:t>
            </a:r>
            <a:r>
              <a:rPr lang="en-US" sz="4400" dirty="0" smtClean="0"/>
              <a:t>Balancing Section</a:t>
            </a:r>
            <a:endParaRPr lang="en-US" sz="4400" dirty="0"/>
          </a:p>
        </p:txBody>
      </p:sp>
      <p:sp>
        <p:nvSpPr>
          <p:cNvPr id="3" name="Subtitle 2"/>
          <p:cNvSpPr>
            <a:spLocks noGrp="1"/>
          </p:cNvSpPr>
          <p:nvPr>
            <p:ph type="subTitle" idx="1"/>
          </p:nvPr>
        </p:nvSpPr>
        <p:spPr>
          <a:xfrm>
            <a:off x="609600" y="3581400"/>
            <a:ext cx="7772400" cy="1905000"/>
          </a:xfrm>
        </p:spPr>
        <p:txBody>
          <a:bodyPr>
            <a:normAutofit lnSpcReduction="10000"/>
          </a:bodyPr>
          <a:lstStyle/>
          <a:p>
            <a:r>
              <a:rPr lang="en-US" i="1" dirty="0" smtClean="0"/>
              <a:t>CANADIAN CHARTER OF RIGHTS AND FREEDOMS</a:t>
            </a:r>
          </a:p>
          <a:p>
            <a:endParaRPr lang="en-US" i="1" dirty="0"/>
          </a:p>
          <a:p>
            <a:endParaRPr lang="en-US" i="1" dirty="0" smtClean="0"/>
          </a:p>
          <a:p>
            <a:pPr algn="r"/>
            <a:r>
              <a:rPr lang="en-US" sz="1800" i="1" dirty="0" smtClean="0"/>
              <a:t>Patricia Paradis</a:t>
            </a:r>
          </a:p>
          <a:p>
            <a:pPr algn="r"/>
            <a:r>
              <a:rPr lang="en-US" sz="1800" i="1" dirty="0" smtClean="0"/>
              <a:t>February 24, 2021</a:t>
            </a:r>
          </a:p>
          <a:p>
            <a:pPr algn="r"/>
            <a:endParaRPr lang="en-US" sz="1800" i="1" dirty="0"/>
          </a:p>
        </p:txBody>
      </p:sp>
      <p:pic>
        <p:nvPicPr>
          <p:cNvPr id="4" name="Picture 3"/>
          <p:cNvPicPr>
            <a:picLocks noChangeAspect="1"/>
          </p:cNvPicPr>
          <p:nvPr/>
        </p:nvPicPr>
        <p:blipFill>
          <a:blip r:embed="rId2"/>
          <a:stretch>
            <a:fillRect/>
          </a:stretch>
        </p:blipFill>
        <p:spPr>
          <a:xfrm>
            <a:off x="1828800" y="4114800"/>
            <a:ext cx="2438611" cy="2133785"/>
          </a:xfrm>
          <a:prstGeom prst="rect">
            <a:avLst/>
          </a:prstGeom>
        </p:spPr>
      </p:pic>
    </p:spTree>
    <p:extLst>
      <p:ext uri="{BB962C8B-B14F-4D97-AF65-F5344CB8AC3E}">
        <p14:creationId xmlns:p14="http://schemas.microsoft.com/office/powerpoint/2010/main" val="370039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things first: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endParaRPr lang="en-US" dirty="0"/>
          </a:p>
          <a:p>
            <a:pPr marL="457200" indent="-457200">
              <a:buFont typeface="+mj-lt"/>
              <a:buAutoNum type="arabicPeriod"/>
            </a:pPr>
            <a:r>
              <a:rPr lang="en-US" dirty="0" smtClean="0"/>
              <a:t>The Court must </a:t>
            </a:r>
            <a:r>
              <a:rPr lang="en-US" b="1" dirty="0" smtClean="0"/>
              <a:t>first</a:t>
            </a:r>
            <a:r>
              <a:rPr lang="en-US" dirty="0" smtClean="0"/>
              <a:t> find a</a:t>
            </a:r>
            <a:r>
              <a:rPr lang="en-US" dirty="0" smtClean="0">
                <a:solidFill>
                  <a:srgbClr val="C00000"/>
                </a:solidFill>
              </a:rPr>
              <a:t> breach </a:t>
            </a:r>
            <a:r>
              <a:rPr lang="en-US" dirty="0" smtClean="0"/>
              <a:t>of a section of the </a:t>
            </a:r>
            <a:r>
              <a:rPr lang="en-US" i="1" dirty="0" smtClean="0"/>
              <a:t>Charter </a:t>
            </a:r>
            <a:r>
              <a:rPr lang="en-US" dirty="0" smtClean="0"/>
              <a:t>by a government</a:t>
            </a:r>
            <a:r>
              <a:rPr lang="en-US" i="1" dirty="0" smtClean="0"/>
              <a:t> </a:t>
            </a:r>
            <a:r>
              <a:rPr lang="en-US" i="1" dirty="0" smtClean="0">
                <a:solidFill>
                  <a:srgbClr val="C00000"/>
                </a:solidFill>
              </a:rPr>
              <a:t>law. </a:t>
            </a:r>
            <a:endParaRPr lang="en-US" b="1" i="1" dirty="0" smtClean="0">
              <a:solidFill>
                <a:srgbClr val="C00000"/>
              </a:solidFill>
            </a:endParaRPr>
          </a:p>
          <a:p>
            <a:pPr lvl="3"/>
            <a:r>
              <a:rPr lang="en-US" dirty="0" smtClean="0"/>
              <a:t>Onus on rights claimant to establish the </a:t>
            </a:r>
            <a:r>
              <a:rPr lang="en-US" dirty="0" smtClean="0"/>
              <a:t>breach of a </a:t>
            </a:r>
            <a:r>
              <a:rPr lang="en-US" i="1" dirty="0" smtClean="0"/>
              <a:t>Charter </a:t>
            </a:r>
            <a:r>
              <a:rPr lang="en-US" dirty="0" smtClean="0"/>
              <a:t>right</a:t>
            </a:r>
            <a:endParaRPr lang="en-US" dirty="0" smtClean="0"/>
          </a:p>
          <a:p>
            <a:pPr lvl="3"/>
            <a:r>
              <a:rPr lang="en-US" dirty="0" smtClean="0"/>
              <a:t>‘Prescribed by law’ ensures rules are known, legislative debate has taken place</a:t>
            </a:r>
          </a:p>
          <a:p>
            <a:pPr marL="0" indent="0">
              <a:buNone/>
            </a:pPr>
            <a:endParaRPr lang="en-US" i="1" dirty="0" smtClean="0"/>
          </a:p>
          <a:p>
            <a:pPr marL="457200" indent="-457200">
              <a:buFont typeface="+mj-lt"/>
              <a:buAutoNum type="arabicPeriod" startAt="2"/>
            </a:pPr>
            <a:r>
              <a:rPr lang="en-US" dirty="0" smtClean="0"/>
              <a:t>Then the government has the opportunity to </a:t>
            </a:r>
            <a:r>
              <a:rPr lang="en-US" dirty="0" smtClean="0">
                <a:solidFill>
                  <a:srgbClr val="C00000"/>
                </a:solidFill>
              </a:rPr>
              <a:t>justify</a:t>
            </a:r>
            <a:r>
              <a:rPr lang="en-US" dirty="0" smtClean="0"/>
              <a:t> its law before a court, using </a:t>
            </a:r>
            <a:r>
              <a:rPr lang="en-US" dirty="0" smtClean="0">
                <a:solidFill>
                  <a:srgbClr val="C00000"/>
                </a:solidFill>
              </a:rPr>
              <a:t>section 1 </a:t>
            </a:r>
            <a:r>
              <a:rPr lang="en-US" dirty="0" smtClean="0"/>
              <a:t>of the </a:t>
            </a:r>
            <a:r>
              <a:rPr lang="en-US" i="1" dirty="0" smtClean="0"/>
              <a:t>Charter </a:t>
            </a:r>
            <a:r>
              <a:rPr lang="en-US" dirty="0" smtClean="0"/>
              <a:t>– the justification clause </a:t>
            </a:r>
          </a:p>
          <a:p>
            <a:pPr lvl="1"/>
            <a:endParaRPr lang="en-US" dirty="0" smtClean="0"/>
          </a:p>
          <a:p>
            <a:pPr lvl="1"/>
            <a:r>
              <a:rPr lang="en-US" dirty="0" smtClean="0"/>
              <a:t>Court must determine whether the breach is </a:t>
            </a:r>
            <a:r>
              <a:rPr lang="en-US" dirty="0" smtClean="0">
                <a:solidFill>
                  <a:srgbClr val="C00000"/>
                </a:solidFill>
              </a:rPr>
              <a:t>reasonable and justifiable</a:t>
            </a:r>
            <a:r>
              <a:rPr lang="en-US" dirty="0" smtClean="0"/>
              <a:t> in a free and democratic society</a:t>
            </a:r>
            <a:endParaRPr lang="en-US" dirty="0"/>
          </a:p>
          <a:p>
            <a:pPr marL="0" indent="0">
              <a:buNone/>
            </a:pPr>
            <a:endParaRPr lang="en-US" dirty="0" smtClean="0"/>
          </a:p>
        </p:txBody>
      </p:sp>
    </p:spTree>
    <p:extLst>
      <p:ext uri="{BB962C8B-B14F-4D97-AF65-F5344CB8AC3E}">
        <p14:creationId xmlns:p14="http://schemas.microsoft.com/office/powerpoint/2010/main" val="3638157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Section 1 Case -1986</a:t>
            </a:r>
            <a:br>
              <a:rPr lang="en-US" dirty="0" smtClean="0"/>
            </a:br>
            <a:r>
              <a:rPr lang="en-US" dirty="0" smtClean="0"/>
              <a:t/>
            </a:r>
            <a:br>
              <a:rPr lang="en-US" dirty="0" smtClean="0"/>
            </a:br>
            <a:r>
              <a:rPr lang="en-US" i="1" dirty="0" smtClean="0"/>
              <a:t>R v Oakes</a:t>
            </a:r>
            <a:br>
              <a:rPr lang="en-US" i="1"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3200" i="1" dirty="0" smtClean="0"/>
          </a:p>
          <a:p>
            <a:pPr marL="0" indent="0">
              <a:buNone/>
            </a:pPr>
            <a:endParaRPr lang="en-US" i="1" dirty="0"/>
          </a:p>
          <a:p>
            <a:pPr>
              <a:buFont typeface="Wingdings" panose="05000000000000000000" pitchFamily="2" charset="2"/>
              <a:buChar char="Ø"/>
            </a:pPr>
            <a:endParaRPr lang="en-US" dirty="0" smtClean="0"/>
          </a:p>
          <a:p>
            <a:pPr>
              <a:buFont typeface="Wingdings" panose="05000000000000000000" pitchFamily="2" charset="2"/>
              <a:buChar char="Ø"/>
            </a:pPr>
            <a:r>
              <a:rPr lang="en-US" sz="2000" dirty="0" smtClean="0"/>
              <a:t>David Edwin Oakes found with small amount of hash oil, charged </a:t>
            </a:r>
            <a:r>
              <a:rPr lang="en-US" sz="2000" dirty="0"/>
              <a:t>with possession for the purpose of trafficking</a:t>
            </a:r>
          </a:p>
          <a:p>
            <a:pPr>
              <a:buFont typeface="Wingdings" panose="05000000000000000000" pitchFamily="2" charset="2"/>
              <a:buChar char="Ø"/>
            </a:pPr>
            <a:r>
              <a:rPr lang="en-US" sz="2000" dirty="0" smtClean="0"/>
              <a:t>Section </a:t>
            </a:r>
            <a:r>
              <a:rPr lang="en-US" sz="2000" dirty="0"/>
              <a:t>8 of </a:t>
            </a:r>
            <a:r>
              <a:rPr lang="en-US" sz="2000" i="1" dirty="0"/>
              <a:t>Narcotic Control </a:t>
            </a:r>
            <a:r>
              <a:rPr lang="en-US" sz="2000" i="1" dirty="0" smtClean="0"/>
              <a:t>Act </a:t>
            </a:r>
            <a:r>
              <a:rPr lang="en-US" sz="2000" dirty="0" smtClean="0"/>
              <a:t>stated that </a:t>
            </a:r>
            <a:r>
              <a:rPr lang="en-US" sz="2000" b="1" dirty="0" smtClean="0"/>
              <a:t>possession</a:t>
            </a:r>
            <a:r>
              <a:rPr lang="en-US" sz="2000" dirty="0" smtClean="0"/>
              <a:t> meant the </a:t>
            </a:r>
            <a:r>
              <a:rPr lang="en-US" sz="2000" b="1" dirty="0" smtClean="0"/>
              <a:t>intent</a:t>
            </a:r>
            <a:r>
              <a:rPr lang="en-US" sz="2000" dirty="0" smtClean="0"/>
              <a:t> to traffic – amount of drugs irrelevant</a:t>
            </a:r>
          </a:p>
          <a:p>
            <a:pPr>
              <a:buFont typeface="Wingdings" panose="05000000000000000000" pitchFamily="2" charset="2"/>
              <a:buChar char="Ø"/>
            </a:pPr>
            <a:r>
              <a:rPr lang="en-US" sz="2000" dirty="0" smtClean="0"/>
              <a:t>Onus is on </a:t>
            </a:r>
            <a:r>
              <a:rPr lang="en-US" sz="2000" b="1" dirty="0" smtClean="0"/>
              <a:t>accused </a:t>
            </a:r>
            <a:r>
              <a:rPr lang="en-US" sz="2000" dirty="0" smtClean="0"/>
              <a:t>to prove there is no intent to traffic</a:t>
            </a:r>
          </a:p>
          <a:p>
            <a:pPr>
              <a:buFont typeface="Wingdings" panose="05000000000000000000" pitchFamily="2" charset="2"/>
              <a:buChar char="Ø"/>
            </a:pPr>
            <a:r>
              <a:rPr lang="en-US" sz="2000" dirty="0" smtClean="0"/>
              <a:t>Potential for life imprisonment unless no intent</a:t>
            </a:r>
          </a:p>
          <a:p>
            <a:pPr>
              <a:buFont typeface="Wingdings" panose="05000000000000000000" pitchFamily="2" charset="2"/>
              <a:buChar char="Ø"/>
            </a:pPr>
            <a:r>
              <a:rPr lang="en-US" sz="2000" dirty="0"/>
              <a:t>P</a:t>
            </a:r>
            <a:r>
              <a:rPr lang="en-US" sz="2000" dirty="0" smtClean="0"/>
              <a:t>leads not guilty and </a:t>
            </a:r>
            <a:r>
              <a:rPr lang="en-US" sz="2000" b="1" dirty="0" smtClean="0"/>
              <a:t>challenges the law as a breach </a:t>
            </a:r>
            <a:r>
              <a:rPr lang="en-US" sz="2000" b="1" i="1" dirty="0" smtClean="0"/>
              <a:t>Charter</a:t>
            </a:r>
            <a:r>
              <a:rPr lang="en-US" sz="2000" b="1" dirty="0" smtClean="0"/>
              <a:t> section 11 d) – right to be presumed innocent until proven guilty</a:t>
            </a:r>
            <a:endParaRPr lang="en-US" sz="2000" b="1" dirty="0"/>
          </a:p>
          <a:p>
            <a:pPr marL="0" indent="0">
              <a:buNone/>
            </a:pPr>
            <a:endParaRPr lang="en-US"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85800"/>
            <a:ext cx="2667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06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The Breach of a </a:t>
            </a:r>
            <a:r>
              <a:rPr lang="en-US" i="1" dirty="0" smtClean="0"/>
              <a:t>Charter </a:t>
            </a:r>
            <a:r>
              <a:rPr lang="en-US" dirty="0" smtClean="0"/>
              <a:t>right</a:t>
            </a:r>
            <a:endParaRPr lang="en-US" dirty="0"/>
          </a:p>
        </p:txBody>
      </p:sp>
      <p:sp>
        <p:nvSpPr>
          <p:cNvPr id="5" name="Content Placeholder 4"/>
          <p:cNvSpPr>
            <a:spLocks noGrp="1"/>
          </p:cNvSpPr>
          <p:nvPr>
            <p:ph idx="1"/>
          </p:nvPr>
        </p:nvSpPr>
        <p:spPr/>
        <p:txBody>
          <a:bodyPr/>
          <a:lstStyle/>
          <a:p>
            <a:pPr marL="0" indent="0">
              <a:buNone/>
            </a:pPr>
            <a:r>
              <a:rPr lang="en-US" dirty="0" smtClean="0">
                <a:solidFill>
                  <a:schemeClr val="tx1"/>
                </a:solidFill>
              </a:rPr>
              <a:t>The Court finds that section 8 of the </a:t>
            </a:r>
            <a:r>
              <a:rPr lang="en-US" i="1" dirty="0" smtClean="0">
                <a:solidFill>
                  <a:schemeClr val="tx1"/>
                </a:solidFill>
              </a:rPr>
              <a:t>Narcotic Control Act </a:t>
            </a:r>
            <a:r>
              <a:rPr lang="en-US" dirty="0" smtClean="0">
                <a:solidFill>
                  <a:schemeClr val="tx1"/>
                </a:solidFill>
              </a:rPr>
              <a:t>is a </a:t>
            </a:r>
            <a:r>
              <a:rPr lang="en-US" dirty="0" smtClean="0">
                <a:solidFill>
                  <a:srgbClr val="C00000"/>
                </a:solidFill>
              </a:rPr>
              <a:t>BREACH </a:t>
            </a:r>
            <a:r>
              <a:rPr lang="en-US" dirty="0" smtClean="0">
                <a:solidFill>
                  <a:schemeClr val="tx1"/>
                </a:solidFill>
              </a:rPr>
              <a:t>of section 11 d) of the </a:t>
            </a:r>
            <a:r>
              <a:rPr lang="en-US" i="1" dirty="0" smtClean="0">
                <a:solidFill>
                  <a:schemeClr val="tx1"/>
                </a:solidFill>
              </a:rPr>
              <a:t>Charter </a:t>
            </a:r>
            <a:r>
              <a:rPr lang="en-US" dirty="0" smtClean="0">
                <a:solidFill>
                  <a:schemeClr val="tx1"/>
                </a:solidFill>
              </a:rPr>
              <a:t>(right to be presumed innocent until proven guilty) because:</a:t>
            </a:r>
          </a:p>
          <a:p>
            <a:pPr lvl="1"/>
            <a:r>
              <a:rPr lang="en-US" dirty="0" smtClean="0">
                <a:solidFill>
                  <a:schemeClr val="tx1"/>
                </a:solidFill>
              </a:rPr>
              <a:t>Mr. Oakes is PRESUMED GUILTY of having the INTENT to traffic, rather than presumed innocent - the Crown Prosecutor must establish his guilt</a:t>
            </a:r>
          </a:p>
          <a:p>
            <a:pPr lvl="1"/>
            <a:r>
              <a:rPr lang="en-US" dirty="0" smtClean="0">
                <a:solidFill>
                  <a:schemeClr val="tx1"/>
                </a:solidFill>
              </a:rPr>
              <a:t>The amount of drugs in Mr. Oakes possession is irrelevant</a:t>
            </a:r>
          </a:p>
          <a:p>
            <a:pPr lvl="1"/>
            <a:r>
              <a:rPr lang="en-US" dirty="0" smtClean="0">
                <a:solidFill>
                  <a:schemeClr val="tx1"/>
                </a:solidFill>
              </a:rPr>
              <a:t>Oakes must prove he had no intent to traffic – this is a reverse onus. He must prove that he is innocent</a:t>
            </a:r>
          </a:p>
          <a:p>
            <a:pPr lvl="1"/>
            <a:r>
              <a:rPr lang="en-US" dirty="0" smtClean="0">
                <a:solidFill>
                  <a:schemeClr val="tx1"/>
                </a:solidFill>
              </a:rPr>
              <a:t>Reverse onus presumption for the purposes of trafficking violates the presumption of innocence – a </a:t>
            </a:r>
            <a:r>
              <a:rPr lang="en-US" i="1" dirty="0" smtClean="0">
                <a:solidFill>
                  <a:schemeClr val="tx1"/>
                </a:solidFill>
              </a:rPr>
              <a:t>Charter </a:t>
            </a:r>
            <a:r>
              <a:rPr lang="en-US" dirty="0" smtClean="0">
                <a:solidFill>
                  <a:schemeClr val="tx1"/>
                </a:solidFill>
              </a:rPr>
              <a:t>protected right.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91668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Section 1 – the justification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t>
            </a:r>
            <a:r>
              <a:rPr lang="en-US" i="1" dirty="0"/>
              <a:t>Canadian Charter of Rights and Freedoms </a:t>
            </a:r>
            <a:r>
              <a:rPr lang="en-US" dirty="0"/>
              <a:t>guarantees the rights and freedoms set out in it subject only to such </a:t>
            </a:r>
            <a:r>
              <a:rPr lang="en-US" b="1" dirty="0"/>
              <a:t>reasonable limits</a:t>
            </a:r>
            <a:r>
              <a:rPr lang="en-US" dirty="0"/>
              <a:t> prescribed </a:t>
            </a:r>
            <a:r>
              <a:rPr lang="en-US" b="1" dirty="0"/>
              <a:t>by law </a:t>
            </a:r>
            <a:r>
              <a:rPr lang="en-US" dirty="0"/>
              <a:t>as can be </a:t>
            </a:r>
            <a:r>
              <a:rPr lang="en-US" b="1" dirty="0"/>
              <a:t>demonstrably justified </a:t>
            </a:r>
            <a:r>
              <a:rPr lang="en-US" dirty="0"/>
              <a:t>in a free and democratic </a:t>
            </a:r>
            <a:r>
              <a:rPr lang="en-US" dirty="0" smtClean="0"/>
              <a:t>society</a:t>
            </a:r>
            <a:endParaRPr lang="en-US" dirty="0"/>
          </a:p>
          <a:p>
            <a:pPr marL="0" indent="0">
              <a:buNone/>
            </a:pPr>
            <a:endParaRPr lang="en-US" dirty="0" smtClean="0"/>
          </a:p>
          <a:p>
            <a:pPr>
              <a:buFont typeface="Wingdings" panose="05000000000000000000" pitchFamily="2" charset="2"/>
              <a:buChar char="q"/>
            </a:pPr>
            <a:r>
              <a:rPr lang="en-US" dirty="0" smtClean="0"/>
              <a:t>The Court had to interpret section 1 of the </a:t>
            </a:r>
            <a:r>
              <a:rPr lang="en-US" i="1" dirty="0" smtClean="0"/>
              <a:t>Charter </a:t>
            </a:r>
            <a:r>
              <a:rPr lang="en-US" dirty="0" smtClean="0"/>
              <a:t>so that it could </a:t>
            </a:r>
            <a:r>
              <a:rPr lang="en-US" dirty="0" smtClean="0">
                <a:solidFill>
                  <a:srgbClr val="C00000"/>
                </a:solidFill>
              </a:rPr>
              <a:t>balance</a:t>
            </a:r>
            <a:r>
              <a:rPr lang="en-US" dirty="0" smtClean="0"/>
              <a:t> the breach of section 11 d) with government’s arguments for justifying section 8 of the </a:t>
            </a:r>
            <a:r>
              <a:rPr lang="en-US" i="1" dirty="0" smtClean="0"/>
              <a:t>Narcotic Control Act. </a:t>
            </a:r>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324401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Balanced scale of Justic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7" y="0"/>
            <a:ext cx="8736306" cy="6858000"/>
          </a:xfrm>
          <a:prstGeom prst="rect">
            <a:avLst/>
          </a:prstGeom>
        </p:spPr>
      </p:pic>
    </p:spTree>
    <p:extLst>
      <p:ext uri="{BB962C8B-B14F-4D97-AF65-F5344CB8AC3E}">
        <p14:creationId xmlns:p14="http://schemas.microsoft.com/office/powerpoint/2010/main" val="2343091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 section 1</a:t>
            </a:r>
            <a:endParaRPr lang="en-US" dirty="0"/>
          </a:p>
        </p:txBody>
      </p:sp>
      <p:sp>
        <p:nvSpPr>
          <p:cNvPr id="3" name="Content Placeholder 2"/>
          <p:cNvSpPr>
            <a:spLocks noGrp="1"/>
          </p:cNvSpPr>
          <p:nvPr>
            <p:ph idx="1"/>
          </p:nvPr>
        </p:nvSpPr>
        <p:spPr/>
        <p:txBody>
          <a:bodyPr/>
          <a:lstStyle/>
          <a:p>
            <a:pPr marL="0" indent="0">
              <a:buNone/>
            </a:pPr>
            <a:r>
              <a:rPr lang="en-US" sz="2800" b="1" i="1" dirty="0" smtClean="0"/>
              <a:t>Oakes Test – </a:t>
            </a:r>
            <a:r>
              <a:rPr lang="en-US" dirty="0" smtClean="0"/>
              <a:t>1986 SCC</a:t>
            </a:r>
            <a:endParaRPr lang="en-US" i="1" dirty="0" smtClean="0"/>
          </a:p>
          <a:p>
            <a:pPr marL="0" indent="0">
              <a:buNone/>
            </a:pPr>
            <a:endParaRPr lang="en-US" b="1" i="1" dirty="0" smtClean="0"/>
          </a:p>
          <a:p>
            <a:pPr marL="457200" indent="-457200">
              <a:buFont typeface="+mj-lt"/>
              <a:buAutoNum type="arabicPeriod"/>
            </a:pPr>
            <a:r>
              <a:rPr lang="en-US" dirty="0" smtClean="0"/>
              <a:t>Law must have </a:t>
            </a:r>
            <a:r>
              <a:rPr lang="en-US" b="1" dirty="0"/>
              <a:t>p</a:t>
            </a:r>
            <a:r>
              <a:rPr lang="en-US" b="1" dirty="0" smtClean="0"/>
              <a:t>ressing and </a:t>
            </a:r>
            <a:r>
              <a:rPr lang="en-US" b="1" dirty="0"/>
              <a:t>s</a:t>
            </a:r>
            <a:r>
              <a:rPr lang="en-US" b="1" dirty="0" smtClean="0"/>
              <a:t>ubstantial </a:t>
            </a:r>
            <a:r>
              <a:rPr lang="en-US" dirty="0" smtClean="0"/>
              <a:t>objective</a:t>
            </a:r>
          </a:p>
          <a:p>
            <a:pPr marL="457200" indent="-457200">
              <a:buFont typeface="+mj-lt"/>
              <a:buAutoNum type="arabicPeriod"/>
            </a:pPr>
            <a:r>
              <a:rPr lang="en-US" dirty="0" smtClean="0"/>
              <a:t>Means chosen by the government to limit rights must be </a:t>
            </a:r>
            <a:r>
              <a:rPr lang="en-US" b="1" dirty="0" smtClean="0"/>
              <a:t>proportional </a:t>
            </a:r>
            <a:r>
              <a:rPr lang="en-US" dirty="0" smtClean="0"/>
              <a:t>to burden on rights:</a:t>
            </a:r>
          </a:p>
          <a:p>
            <a:pPr marL="731520" lvl="1" indent="-457200">
              <a:buFont typeface="+mj-lt"/>
              <a:buAutoNum type="alphaLcParenR"/>
            </a:pPr>
            <a:r>
              <a:rPr lang="en-US" dirty="0" smtClean="0"/>
              <a:t>Objective of the law must be </a:t>
            </a:r>
            <a:r>
              <a:rPr lang="en-US" b="1" dirty="0"/>
              <a:t>rationally connected </a:t>
            </a:r>
            <a:r>
              <a:rPr lang="en-US" dirty="0" smtClean="0"/>
              <a:t>to the law</a:t>
            </a:r>
          </a:p>
          <a:p>
            <a:pPr marL="731520" lvl="1" indent="-457200">
              <a:buFont typeface="+mj-lt"/>
              <a:buAutoNum type="alphaLcParenR"/>
            </a:pPr>
            <a:r>
              <a:rPr lang="en-US" dirty="0" smtClean="0"/>
              <a:t>Limit/law must </a:t>
            </a:r>
            <a:r>
              <a:rPr lang="en-US" b="1" dirty="0" smtClean="0"/>
              <a:t>minimally impair </a:t>
            </a:r>
            <a:r>
              <a:rPr lang="en-US" dirty="0" smtClean="0"/>
              <a:t>the </a:t>
            </a:r>
            <a:r>
              <a:rPr lang="en-US" i="1" dirty="0" smtClean="0"/>
              <a:t>Charter</a:t>
            </a:r>
            <a:r>
              <a:rPr lang="en-US" dirty="0" smtClean="0"/>
              <a:t> right</a:t>
            </a:r>
          </a:p>
          <a:p>
            <a:pPr marL="731520" lvl="1" indent="-457200">
              <a:buFont typeface="+mj-lt"/>
              <a:buAutoNum type="alphaLcParenR"/>
            </a:pPr>
            <a:r>
              <a:rPr lang="en-US" dirty="0"/>
              <a:t>Means must balance </a:t>
            </a:r>
            <a:r>
              <a:rPr lang="en-US" dirty="0" smtClean="0"/>
              <a:t>effects - Overall</a:t>
            </a:r>
            <a:r>
              <a:rPr lang="en-US" b="1" dirty="0" smtClean="0"/>
              <a:t> balance </a:t>
            </a:r>
            <a:r>
              <a:rPr lang="en-US" dirty="0" smtClean="0"/>
              <a:t>or </a:t>
            </a:r>
            <a:r>
              <a:rPr lang="en-US" b="1" dirty="0" smtClean="0"/>
              <a:t>proportionality </a:t>
            </a:r>
            <a:r>
              <a:rPr lang="en-US" dirty="0" smtClean="0"/>
              <a:t>between benefits of the limit (law) and its harmful/deleterious effects on the right.  </a:t>
            </a:r>
            <a:r>
              <a:rPr lang="en-US" dirty="0" smtClean="0">
                <a:solidFill>
                  <a:srgbClr val="C00000"/>
                </a:solidFill>
              </a:rPr>
              <a:t>Costs</a:t>
            </a:r>
            <a:r>
              <a:rPr lang="en-US" dirty="0" smtClean="0"/>
              <a:t> to rights holders vs</a:t>
            </a:r>
            <a:r>
              <a:rPr lang="en-US" dirty="0" smtClean="0">
                <a:solidFill>
                  <a:srgbClr val="C00000"/>
                </a:solidFill>
              </a:rPr>
              <a:t> benefits </a:t>
            </a:r>
            <a:r>
              <a:rPr lang="en-US" dirty="0" smtClean="0"/>
              <a:t>of the government law</a:t>
            </a:r>
            <a:endParaRPr lang="en-US" b="1" i="1" dirty="0"/>
          </a:p>
          <a:p>
            <a:pPr marL="0" indent="0">
              <a:buNone/>
            </a:pPr>
            <a:endParaRPr lang="en-US" b="1" i="1" dirty="0"/>
          </a:p>
        </p:txBody>
      </p:sp>
    </p:spTree>
    <p:extLst>
      <p:ext uri="{BB962C8B-B14F-4D97-AF65-F5344CB8AC3E}">
        <p14:creationId xmlns:p14="http://schemas.microsoft.com/office/powerpoint/2010/main" val="732253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Oakes Test</a:t>
            </a:r>
            <a:endParaRPr lang="en-US" i="1" dirty="0"/>
          </a:p>
        </p:txBody>
      </p:sp>
      <p:sp>
        <p:nvSpPr>
          <p:cNvPr id="3" name="Content Placeholder 2"/>
          <p:cNvSpPr>
            <a:spLocks noGrp="1"/>
          </p:cNvSpPr>
          <p:nvPr>
            <p:ph idx="1"/>
          </p:nvPr>
        </p:nvSpPr>
        <p:spPr/>
        <p:txBody>
          <a:bodyPr/>
          <a:lstStyle/>
          <a:p>
            <a:pPr marL="514350" indent="-514350">
              <a:buFont typeface="+mj-lt"/>
              <a:buAutoNum type="arabicPeriod"/>
            </a:pPr>
            <a:r>
              <a:rPr lang="en-US" sz="2800" b="1" dirty="0" smtClean="0"/>
              <a:t> Pressing and substantial objective:</a:t>
            </a:r>
          </a:p>
          <a:p>
            <a:pPr marL="0" indent="0">
              <a:buNone/>
            </a:pPr>
            <a:endParaRPr lang="en-US" sz="2800" b="1" dirty="0" smtClean="0"/>
          </a:p>
          <a:p>
            <a:pPr marL="274320" lvl="1" indent="0">
              <a:buNone/>
            </a:pPr>
            <a:r>
              <a:rPr lang="en-US" sz="2400" dirty="0" smtClean="0"/>
              <a:t>Purpose or Objective must be important to society. Must be of sufficient importance to warrant overriding the right or freedom</a:t>
            </a:r>
          </a:p>
          <a:p>
            <a:pPr marL="274320" lvl="1" indent="0">
              <a:buNone/>
            </a:pPr>
            <a:r>
              <a:rPr lang="en-US" sz="2400" dirty="0" smtClean="0"/>
              <a:t>	</a:t>
            </a:r>
          </a:p>
          <a:p>
            <a:pPr marL="274320" lvl="1" indent="0">
              <a:buNone/>
            </a:pPr>
            <a:r>
              <a:rPr lang="en-US" sz="2200" b="1" i="1" dirty="0" smtClean="0"/>
              <a:t>Oakes </a:t>
            </a:r>
            <a:r>
              <a:rPr lang="en-US" sz="2200" dirty="0" smtClean="0"/>
              <a:t>case – the purpose or objective of section 8, </a:t>
            </a:r>
            <a:r>
              <a:rPr lang="en-US" sz="2200" i="1" dirty="0" smtClean="0"/>
              <a:t>NCA</a:t>
            </a:r>
            <a:r>
              <a:rPr lang="en-US" sz="2200" dirty="0" smtClean="0"/>
              <a:t> is to </a:t>
            </a:r>
            <a:r>
              <a:rPr lang="en-US" sz="2200" dirty="0" smtClean="0">
                <a:solidFill>
                  <a:srgbClr val="C00000"/>
                </a:solidFill>
              </a:rPr>
              <a:t>prevent drug trafficking and ensure health and safety of the community</a:t>
            </a:r>
          </a:p>
          <a:p>
            <a:pPr marL="274320" lvl="1" indent="0">
              <a:buNone/>
            </a:pPr>
            <a:r>
              <a:rPr lang="en-US" sz="2200" dirty="0" smtClean="0"/>
              <a:t> </a:t>
            </a:r>
          </a:p>
          <a:p>
            <a:pPr marL="274320" lvl="1" indent="0">
              <a:buNone/>
            </a:pPr>
            <a:r>
              <a:rPr lang="en-US" sz="2200" b="1" dirty="0"/>
              <a:t>P</a:t>
            </a:r>
            <a:r>
              <a:rPr lang="en-US" sz="2200" b="1" dirty="0" smtClean="0"/>
              <a:t>ressing and substantial objective? </a:t>
            </a:r>
            <a:r>
              <a:rPr lang="en-US" sz="2200" b="1" dirty="0" smtClean="0">
                <a:solidFill>
                  <a:srgbClr val="C00000"/>
                </a:solidFill>
              </a:rPr>
              <a:t>Yes</a:t>
            </a:r>
            <a:endParaRPr lang="en-US" sz="2200" b="1" i="1" dirty="0" smtClean="0">
              <a:solidFill>
                <a:srgbClr val="C00000"/>
              </a:solidFill>
            </a:endParaRPr>
          </a:p>
          <a:p>
            <a:endParaRPr lang="en-US" dirty="0"/>
          </a:p>
        </p:txBody>
      </p:sp>
    </p:spTree>
    <p:extLst>
      <p:ext uri="{BB962C8B-B14F-4D97-AF65-F5344CB8AC3E}">
        <p14:creationId xmlns:p14="http://schemas.microsoft.com/office/powerpoint/2010/main" val="366201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Oakes </a:t>
            </a:r>
            <a:r>
              <a:rPr lang="en-US" b="1" i="1" dirty="0"/>
              <a:t>Test</a:t>
            </a:r>
            <a:br>
              <a:rPr lang="en-US" b="1" i="1" dirty="0"/>
            </a:br>
            <a:endParaRPr lang="en-US" dirty="0"/>
          </a:p>
        </p:txBody>
      </p:sp>
      <p:sp>
        <p:nvSpPr>
          <p:cNvPr id="3" name="Content Placeholder 2"/>
          <p:cNvSpPr>
            <a:spLocks noGrp="1"/>
          </p:cNvSpPr>
          <p:nvPr>
            <p:ph idx="1"/>
          </p:nvPr>
        </p:nvSpPr>
        <p:spPr/>
        <p:txBody>
          <a:bodyPr/>
          <a:lstStyle/>
          <a:p>
            <a:pPr marL="0" indent="0">
              <a:buNone/>
            </a:pPr>
            <a:endParaRPr lang="en-US" b="1" i="1" dirty="0" smtClean="0"/>
          </a:p>
          <a:p>
            <a:pPr>
              <a:buFont typeface="Wingdings" panose="05000000000000000000" pitchFamily="2" charset="2"/>
              <a:buChar char="ü"/>
            </a:pPr>
            <a:r>
              <a:rPr lang="en-US" dirty="0" smtClean="0"/>
              <a:t>Law has a pressing and substantial objective</a:t>
            </a:r>
          </a:p>
          <a:p>
            <a:pPr marL="0" indent="0">
              <a:buNone/>
            </a:pPr>
            <a:endParaRPr lang="en-US" dirty="0" smtClean="0"/>
          </a:p>
          <a:p>
            <a:pPr marL="0" indent="0">
              <a:buNone/>
            </a:pPr>
            <a:r>
              <a:rPr lang="en-US" dirty="0" smtClean="0"/>
              <a:t>  2. Means used must be </a:t>
            </a:r>
            <a:r>
              <a:rPr lang="en-US" b="1" dirty="0" smtClean="0"/>
              <a:t>proportional </a:t>
            </a:r>
            <a:r>
              <a:rPr lang="en-US" dirty="0" smtClean="0"/>
              <a:t>to burden on rights:</a:t>
            </a:r>
          </a:p>
          <a:p>
            <a:pPr marL="0" indent="0">
              <a:buNone/>
            </a:pPr>
            <a:endParaRPr lang="en-US" dirty="0" smtClean="0"/>
          </a:p>
          <a:p>
            <a:pPr marL="731520" lvl="1" indent="-457200">
              <a:buFont typeface="+mj-lt"/>
              <a:buAutoNum type="alphaLcParenR"/>
            </a:pPr>
            <a:r>
              <a:rPr lang="en-US" dirty="0" smtClean="0"/>
              <a:t>Objective must be </a:t>
            </a:r>
            <a:r>
              <a:rPr lang="en-US" b="1" dirty="0" smtClean="0"/>
              <a:t>rationally connected </a:t>
            </a:r>
            <a:r>
              <a:rPr lang="en-US" dirty="0" smtClean="0"/>
              <a:t>to the law </a:t>
            </a:r>
          </a:p>
          <a:p>
            <a:pPr marL="731520" lvl="1" indent="-457200">
              <a:buFont typeface="+mj-lt"/>
              <a:buAutoNum type="alphaLcParenR"/>
            </a:pPr>
            <a:r>
              <a:rPr lang="en-US" dirty="0" smtClean="0"/>
              <a:t>Limit must </a:t>
            </a:r>
            <a:r>
              <a:rPr lang="en-US" b="1" dirty="0" smtClean="0"/>
              <a:t>minimally impair </a:t>
            </a:r>
            <a:r>
              <a:rPr lang="en-US" dirty="0" smtClean="0"/>
              <a:t>the </a:t>
            </a:r>
            <a:r>
              <a:rPr lang="en-US" i="1" dirty="0" smtClean="0"/>
              <a:t>Charter</a:t>
            </a:r>
            <a:r>
              <a:rPr lang="en-US" dirty="0" smtClean="0"/>
              <a:t> right</a:t>
            </a:r>
          </a:p>
          <a:p>
            <a:pPr marL="731520" lvl="1" indent="-457200">
              <a:buFont typeface="+mj-lt"/>
              <a:buAutoNum type="alphaLcParenR"/>
            </a:pPr>
            <a:r>
              <a:rPr lang="en-US" dirty="0" smtClean="0"/>
              <a:t>Must be overall </a:t>
            </a:r>
            <a:r>
              <a:rPr lang="en-US" b="1" dirty="0" smtClean="0"/>
              <a:t>balance</a:t>
            </a:r>
            <a:r>
              <a:rPr lang="en-US" dirty="0" smtClean="0"/>
              <a:t> or proportionality between </a:t>
            </a:r>
            <a:r>
              <a:rPr lang="en-US" b="1" dirty="0" smtClean="0"/>
              <a:t>benefits</a:t>
            </a:r>
            <a:r>
              <a:rPr lang="en-US" dirty="0" smtClean="0"/>
              <a:t> of the limit and its </a:t>
            </a:r>
            <a:r>
              <a:rPr lang="en-US" b="1" dirty="0" smtClean="0"/>
              <a:t>harmful </a:t>
            </a:r>
            <a:r>
              <a:rPr lang="en-US" dirty="0" smtClean="0"/>
              <a:t>effects. </a:t>
            </a:r>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373988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Oakes</a:t>
            </a:r>
            <a:r>
              <a:rPr lang="en-US" b="1" dirty="0" smtClean="0"/>
              <a:t> Test – </a:t>
            </a:r>
            <a:r>
              <a:rPr lang="en-US" sz="3600" dirty="0" smtClean="0"/>
              <a:t>a) </a:t>
            </a:r>
            <a:r>
              <a:rPr lang="en-US" dirty="0" smtClean="0"/>
              <a:t>rational connection</a:t>
            </a:r>
            <a:endParaRPr lang="en-US" dirty="0"/>
          </a:p>
        </p:txBody>
      </p:sp>
      <p:sp>
        <p:nvSpPr>
          <p:cNvPr id="3" name="Content Placeholder 2"/>
          <p:cNvSpPr>
            <a:spLocks noGrp="1"/>
          </p:cNvSpPr>
          <p:nvPr>
            <p:ph idx="1"/>
          </p:nvPr>
        </p:nvSpPr>
        <p:spPr>
          <a:xfrm>
            <a:off x="304800" y="1447800"/>
            <a:ext cx="8229600" cy="4876800"/>
          </a:xfrm>
        </p:spPr>
        <p:txBody>
          <a:bodyPr>
            <a:normAutofit/>
          </a:bodyPr>
          <a:lstStyle/>
          <a:p>
            <a:pPr marL="0" indent="0">
              <a:buNone/>
            </a:pPr>
            <a:endParaRPr lang="en-US" dirty="0"/>
          </a:p>
          <a:p>
            <a:pPr marL="457200" indent="-457200">
              <a:buFont typeface="+mj-lt"/>
              <a:buAutoNum type="alphaLcParenR"/>
            </a:pPr>
            <a:r>
              <a:rPr lang="en-US" sz="2800" dirty="0" smtClean="0"/>
              <a:t>Limitation/law must be </a:t>
            </a:r>
            <a:r>
              <a:rPr lang="en-US" sz="2800" b="1" dirty="0" smtClean="0">
                <a:solidFill>
                  <a:srgbClr val="C00000"/>
                </a:solidFill>
              </a:rPr>
              <a:t>rationally connected </a:t>
            </a:r>
            <a:r>
              <a:rPr lang="en-US" sz="2800" dirty="0" smtClean="0"/>
              <a:t>to the objective of the law </a:t>
            </a:r>
          </a:p>
          <a:p>
            <a:pPr lvl="3"/>
            <a:r>
              <a:rPr lang="en-US" sz="1800" dirty="0" smtClean="0"/>
              <a:t>Law </a:t>
            </a:r>
            <a:r>
              <a:rPr lang="en-US" sz="1800" dirty="0" smtClean="0"/>
              <a:t>cannot </a:t>
            </a:r>
            <a:r>
              <a:rPr lang="en-US" sz="1800" dirty="0" smtClean="0"/>
              <a:t>be arbitrary, unfair or based on irrational considerations</a:t>
            </a:r>
          </a:p>
          <a:p>
            <a:pPr marL="822960" lvl="3" indent="0">
              <a:buNone/>
            </a:pPr>
            <a:endParaRPr lang="en-US" sz="1800" dirty="0" smtClean="0"/>
          </a:p>
          <a:p>
            <a:pPr marL="274320" lvl="1" indent="0">
              <a:buNone/>
            </a:pPr>
            <a:r>
              <a:rPr lang="en-US" sz="2200" b="1" i="1" dirty="0" smtClean="0"/>
              <a:t>Oakes </a:t>
            </a:r>
            <a:r>
              <a:rPr lang="en-US" sz="2200" b="1" dirty="0" smtClean="0"/>
              <a:t>case</a:t>
            </a:r>
            <a:r>
              <a:rPr lang="en-US" sz="2200" b="1" i="1" dirty="0" smtClean="0"/>
              <a:t>: </a:t>
            </a:r>
            <a:endParaRPr lang="en-US" sz="2200" dirty="0" smtClean="0"/>
          </a:p>
          <a:p>
            <a:pPr lvl="5"/>
            <a:r>
              <a:rPr lang="en-US" sz="2000" b="1" dirty="0" smtClean="0"/>
              <a:t>Objective of the law</a:t>
            </a:r>
            <a:r>
              <a:rPr lang="en-US" sz="2000" dirty="0" smtClean="0"/>
              <a:t>: to prevent drug trafficking – promote health and safety of the community</a:t>
            </a:r>
          </a:p>
          <a:p>
            <a:pPr lvl="5"/>
            <a:r>
              <a:rPr lang="en-US" sz="2000" b="1" dirty="0" smtClean="0"/>
              <a:t>No Rational Connection </a:t>
            </a:r>
            <a:r>
              <a:rPr lang="en-US" sz="2000" dirty="0" smtClean="0"/>
              <a:t>between </a:t>
            </a:r>
            <a:r>
              <a:rPr lang="en-US" sz="2000" b="1" dirty="0" smtClean="0"/>
              <a:t>objective</a:t>
            </a:r>
            <a:r>
              <a:rPr lang="en-US" sz="2000" dirty="0" smtClean="0"/>
              <a:t> and the </a:t>
            </a:r>
            <a:r>
              <a:rPr lang="en-US" sz="2000" b="1" dirty="0" smtClean="0"/>
              <a:t>law. </a:t>
            </a:r>
            <a:r>
              <a:rPr lang="en-US" sz="2000" dirty="0" smtClean="0">
                <a:solidFill>
                  <a:srgbClr val="C00000"/>
                </a:solidFill>
              </a:rPr>
              <a:t>Irrational </a:t>
            </a:r>
            <a:r>
              <a:rPr lang="en-US" sz="2000" dirty="0" smtClean="0"/>
              <a:t>to assume </a:t>
            </a:r>
            <a:r>
              <a:rPr lang="en-US" sz="2000" b="1" dirty="0" smtClean="0"/>
              <a:t>intent</a:t>
            </a:r>
            <a:r>
              <a:rPr lang="en-US" sz="2000" dirty="0" smtClean="0"/>
              <a:t> to traffic because a person is in possession of </a:t>
            </a:r>
            <a:r>
              <a:rPr lang="en-US" sz="2000" dirty="0" smtClean="0"/>
              <a:t>drugs</a:t>
            </a:r>
          </a:p>
          <a:p>
            <a:pPr marL="1188720" lvl="5" indent="0">
              <a:buNone/>
            </a:pPr>
            <a:endParaRPr lang="en-US" sz="1700" b="1" dirty="0" smtClean="0"/>
          </a:p>
          <a:p>
            <a:pPr marL="320040" lvl="1" indent="0">
              <a:buNone/>
            </a:pPr>
            <a:r>
              <a:rPr lang="en-US" b="1" dirty="0" smtClean="0"/>
              <a:t>Rational Connection? </a:t>
            </a:r>
            <a:r>
              <a:rPr lang="en-US" b="1" dirty="0" smtClean="0">
                <a:solidFill>
                  <a:srgbClr val="C00000"/>
                </a:solidFill>
              </a:rPr>
              <a:t>No</a:t>
            </a:r>
            <a:endParaRPr lang="en-US" b="1" dirty="0">
              <a:solidFill>
                <a:srgbClr val="C00000"/>
              </a:solidFill>
            </a:endParaRPr>
          </a:p>
          <a:p>
            <a:pPr marL="548640" lvl="2" indent="0">
              <a:buNone/>
            </a:pPr>
            <a:endParaRPr lang="en-US" dirty="0"/>
          </a:p>
        </p:txBody>
      </p:sp>
    </p:spTree>
    <p:extLst>
      <p:ext uri="{BB962C8B-B14F-4D97-AF65-F5344CB8AC3E}">
        <p14:creationId xmlns:p14="http://schemas.microsoft.com/office/powerpoint/2010/main" val="373621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Oakes </a:t>
            </a:r>
            <a:r>
              <a:rPr lang="en-US" b="1" i="1" dirty="0"/>
              <a:t>Test</a:t>
            </a:r>
            <a:br>
              <a:rPr lang="en-US" b="1" i="1" dirty="0"/>
            </a:br>
            <a:endParaRPr lang="en-US" dirty="0"/>
          </a:p>
        </p:txBody>
      </p:sp>
      <p:sp>
        <p:nvSpPr>
          <p:cNvPr id="3" name="Content Placeholder 2"/>
          <p:cNvSpPr>
            <a:spLocks noGrp="1"/>
          </p:cNvSpPr>
          <p:nvPr>
            <p:ph idx="1"/>
          </p:nvPr>
        </p:nvSpPr>
        <p:spPr/>
        <p:txBody>
          <a:bodyPr/>
          <a:lstStyle/>
          <a:p>
            <a:pPr marL="0" indent="0">
              <a:buNone/>
            </a:pPr>
            <a:endParaRPr lang="en-US" b="1" i="1" dirty="0" smtClean="0"/>
          </a:p>
          <a:p>
            <a:pPr>
              <a:buFont typeface="Wingdings" panose="05000000000000000000" pitchFamily="2" charset="2"/>
              <a:buChar char="ü"/>
            </a:pPr>
            <a:r>
              <a:rPr lang="en-US" dirty="0" smtClean="0"/>
              <a:t>1. Law has a pressing and substantial objective</a:t>
            </a:r>
          </a:p>
          <a:p>
            <a:pPr marL="0" indent="0">
              <a:buNone/>
            </a:pPr>
            <a:endParaRPr lang="en-US" dirty="0" smtClean="0"/>
          </a:p>
          <a:p>
            <a:pPr marL="0" indent="0">
              <a:buNone/>
            </a:pPr>
            <a:r>
              <a:rPr lang="en-US" dirty="0" smtClean="0"/>
              <a:t>  2. Means used must be </a:t>
            </a:r>
            <a:r>
              <a:rPr lang="en-US" b="1" dirty="0" smtClean="0"/>
              <a:t>proportional </a:t>
            </a:r>
            <a:r>
              <a:rPr lang="en-US" dirty="0" smtClean="0"/>
              <a:t>to burden on rights:</a:t>
            </a:r>
          </a:p>
          <a:p>
            <a:pPr marL="0" indent="0">
              <a:buNone/>
            </a:pPr>
            <a:endParaRPr lang="en-US" dirty="0" smtClean="0"/>
          </a:p>
          <a:p>
            <a:pPr lvl="1">
              <a:buFont typeface="Arial" panose="020B0604020202020204" pitchFamily="34" charset="0"/>
              <a:buChar char="X"/>
            </a:pPr>
            <a:r>
              <a:rPr lang="en-US" dirty="0" smtClean="0"/>
              <a:t>Objective must be </a:t>
            </a:r>
            <a:r>
              <a:rPr lang="en-US" b="1" dirty="0" smtClean="0"/>
              <a:t>rationally connected </a:t>
            </a:r>
            <a:r>
              <a:rPr lang="en-US" dirty="0" smtClean="0"/>
              <a:t>to the law</a:t>
            </a:r>
          </a:p>
          <a:p>
            <a:pPr lvl="1"/>
            <a:r>
              <a:rPr lang="en-US" dirty="0" smtClean="0"/>
              <a:t>Limit/law must </a:t>
            </a:r>
            <a:r>
              <a:rPr lang="en-US" b="1" dirty="0" smtClean="0"/>
              <a:t>minimally impair </a:t>
            </a:r>
            <a:r>
              <a:rPr lang="en-US" dirty="0" smtClean="0"/>
              <a:t>the </a:t>
            </a:r>
            <a:r>
              <a:rPr lang="en-US" i="1" dirty="0" smtClean="0"/>
              <a:t>Charter</a:t>
            </a:r>
            <a:r>
              <a:rPr lang="en-US" dirty="0" smtClean="0"/>
              <a:t> right</a:t>
            </a:r>
          </a:p>
          <a:p>
            <a:pPr lvl="1"/>
            <a:r>
              <a:rPr lang="en-US" dirty="0" smtClean="0"/>
              <a:t>Must be overall </a:t>
            </a:r>
            <a:r>
              <a:rPr lang="en-US" b="1" dirty="0" smtClean="0"/>
              <a:t>balance</a:t>
            </a:r>
            <a:r>
              <a:rPr lang="en-US" dirty="0" smtClean="0"/>
              <a:t> or proportionality between </a:t>
            </a:r>
            <a:r>
              <a:rPr lang="en-US" b="1" dirty="0" smtClean="0"/>
              <a:t>benefits</a:t>
            </a:r>
            <a:r>
              <a:rPr lang="en-US" dirty="0" smtClean="0"/>
              <a:t> of the limit and its </a:t>
            </a:r>
            <a:r>
              <a:rPr lang="en-US" b="1" dirty="0" smtClean="0"/>
              <a:t>harmful </a:t>
            </a:r>
            <a:r>
              <a:rPr lang="en-US" dirty="0" smtClean="0"/>
              <a:t>effects. </a:t>
            </a:r>
          </a:p>
          <a:p>
            <a:pPr marL="0" indent="0">
              <a:buNone/>
            </a:pPr>
            <a:endParaRPr lang="en-US" b="1" i="1" dirty="0"/>
          </a:p>
          <a:p>
            <a:pPr marL="0" indent="0">
              <a:buNone/>
            </a:pPr>
            <a:r>
              <a:rPr lang="en-US" sz="2000" b="1" i="1" dirty="0" smtClean="0"/>
              <a:t>Result: </a:t>
            </a:r>
            <a:r>
              <a:rPr lang="en-US" sz="2000" b="1" dirty="0" smtClean="0"/>
              <a:t>Section 8 of the </a:t>
            </a:r>
            <a:r>
              <a:rPr lang="en-US" sz="2000" b="1" i="1" dirty="0" smtClean="0"/>
              <a:t>Narcotic Control Act </a:t>
            </a:r>
            <a:r>
              <a:rPr lang="en-US" sz="2000" b="1" dirty="0" smtClean="0"/>
              <a:t>unconstitutional  - struck down</a:t>
            </a:r>
            <a:endParaRPr lang="en-US" sz="2000" b="1" i="1" dirty="0"/>
          </a:p>
        </p:txBody>
      </p:sp>
    </p:spTree>
    <p:extLst>
      <p:ext uri="{BB962C8B-B14F-4D97-AF65-F5344CB8AC3E}">
        <p14:creationId xmlns:p14="http://schemas.microsoft.com/office/powerpoint/2010/main" val="74231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Agenda</a:t>
            </a:r>
            <a:br>
              <a:rPr lang="en-CA" dirty="0" smtClean="0"/>
            </a:br>
            <a:endParaRPr lang="en-CA" dirty="0"/>
          </a:p>
        </p:txBody>
      </p:sp>
      <p:sp>
        <p:nvSpPr>
          <p:cNvPr id="3" name="Content Placeholder 2"/>
          <p:cNvSpPr>
            <a:spLocks noGrp="1"/>
          </p:cNvSpPr>
          <p:nvPr>
            <p:ph idx="1"/>
          </p:nvPr>
        </p:nvSpPr>
        <p:spPr/>
        <p:txBody>
          <a:bodyPr/>
          <a:lstStyle/>
          <a:p>
            <a:pPr marL="457200" indent="-457200">
              <a:buFont typeface="+mj-lt"/>
              <a:buAutoNum type="arabicPeriod"/>
            </a:pPr>
            <a:endParaRPr lang="en-CA" dirty="0" smtClean="0"/>
          </a:p>
          <a:p>
            <a:pPr marL="457200" indent="-457200">
              <a:buFont typeface="+mj-lt"/>
              <a:buAutoNum type="arabicPeriod"/>
            </a:pPr>
            <a:r>
              <a:rPr lang="en-CA" dirty="0" smtClean="0"/>
              <a:t>What this presentation </a:t>
            </a:r>
            <a:r>
              <a:rPr lang="en-CA" b="1" dirty="0" smtClean="0"/>
              <a:t>will not cover</a:t>
            </a:r>
          </a:p>
          <a:p>
            <a:pPr marL="457200" indent="-457200">
              <a:buFont typeface="+mj-lt"/>
              <a:buAutoNum type="arabicPeriod"/>
            </a:pPr>
            <a:r>
              <a:rPr lang="en-CA" dirty="0" smtClean="0"/>
              <a:t>History of section 1</a:t>
            </a:r>
          </a:p>
          <a:p>
            <a:pPr marL="457200" indent="-457200">
              <a:buFont typeface="+mj-lt"/>
              <a:buAutoNum type="arabicPeriod"/>
            </a:pPr>
            <a:r>
              <a:rPr lang="en-CA" dirty="0" smtClean="0"/>
              <a:t>Purpose </a:t>
            </a:r>
          </a:p>
          <a:p>
            <a:pPr marL="457200" indent="-457200">
              <a:buFont typeface="+mj-lt"/>
              <a:buAutoNum type="arabicPeriod"/>
            </a:pPr>
            <a:r>
              <a:rPr lang="en-CA" dirty="0" smtClean="0"/>
              <a:t>Approach to interpretation used by the courts</a:t>
            </a:r>
          </a:p>
          <a:p>
            <a:pPr marL="457200" indent="-457200">
              <a:buFont typeface="+mj-lt"/>
              <a:buAutoNum type="arabicPeriod"/>
            </a:pPr>
            <a:r>
              <a:rPr lang="en-CA" dirty="0" smtClean="0"/>
              <a:t>Examples of its prior use</a:t>
            </a:r>
          </a:p>
          <a:p>
            <a:pPr marL="457200" indent="-457200">
              <a:buFont typeface="+mj-lt"/>
              <a:buAutoNum type="arabicPeriod"/>
            </a:pPr>
            <a:r>
              <a:rPr lang="en-CA" dirty="0" smtClean="0"/>
              <a:t>Scenarios for its future use – hypotheticals</a:t>
            </a:r>
          </a:p>
          <a:p>
            <a:pPr marL="457200" indent="-457200">
              <a:buFont typeface="+mj-lt"/>
              <a:buAutoNum type="arabicPeriod"/>
            </a:pPr>
            <a:endParaRPr lang="en-CA" dirty="0" smtClean="0"/>
          </a:p>
          <a:p>
            <a:pPr marL="457200" indent="-457200">
              <a:buFont typeface="+mj-lt"/>
              <a:buAutoNum type="arabicPeriod"/>
            </a:pPr>
            <a:endParaRPr lang="en-CA" dirty="0" smtClean="0"/>
          </a:p>
          <a:p>
            <a:pPr marL="457200" indent="-457200">
              <a:buFont typeface="+mj-lt"/>
              <a:buAutoNum type="arabicPeriod"/>
            </a:pPr>
            <a:endParaRPr lang="en-CA" dirty="0"/>
          </a:p>
        </p:txBody>
      </p:sp>
    </p:spTree>
    <p:extLst>
      <p:ext uri="{BB962C8B-B14F-4D97-AF65-F5344CB8AC3E}">
        <p14:creationId xmlns:p14="http://schemas.microsoft.com/office/powerpoint/2010/main" val="1031069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Oakes</a:t>
            </a:r>
            <a:r>
              <a:rPr lang="en-US" b="1" dirty="0" smtClean="0"/>
              <a:t> Test – </a:t>
            </a:r>
            <a:r>
              <a:rPr lang="en-US" sz="3600" dirty="0" smtClean="0"/>
              <a:t>b) minimum </a:t>
            </a:r>
            <a:r>
              <a:rPr lang="en-US" sz="3600" dirty="0"/>
              <a:t>i</a:t>
            </a:r>
            <a:r>
              <a:rPr lang="en-US" sz="3600" dirty="0" smtClean="0"/>
              <a:t>mpairment</a:t>
            </a:r>
            <a:endParaRPr lang="en-US" sz="3600" b="1"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lphaLcParenR" startAt="2"/>
            </a:pPr>
            <a:r>
              <a:rPr lang="en-US" sz="2800" dirty="0" smtClean="0"/>
              <a:t>Limitation/law must </a:t>
            </a:r>
            <a:r>
              <a:rPr lang="en-US" sz="2800" b="1" dirty="0" smtClean="0">
                <a:solidFill>
                  <a:srgbClr val="C00000"/>
                </a:solidFill>
              </a:rPr>
              <a:t>minimally impair </a:t>
            </a:r>
            <a:r>
              <a:rPr lang="en-US" sz="2800" dirty="0" smtClean="0"/>
              <a:t>the </a:t>
            </a:r>
            <a:r>
              <a:rPr lang="en-US" sz="2800" i="1" dirty="0" smtClean="0"/>
              <a:t>Charter</a:t>
            </a:r>
            <a:r>
              <a:rPr lang="en-US" sz="2800" dirty="0" smtClean="0"/>
              <a:t> right</a:t>
            </a:r>
          </a:p>
          <a:p>
            <a:pPr marL="274320" lvl="1" indent="0">
              <a:buNone/>
            </a:pPr>
            <a:endParaRPr lang="en-US" sz="2400" dirty="0" smtClean="0"/>
          </a:p>
          <a:p>
            <a:pPr lvl="2"/>
            <a:r>
              <a:rPr lang="en-US" sz="2300" dirty="0" smtClean="0"/>
              <a:t>The law must i</a:t>
            </a:r>
            <a:r>
              <a:rPr lang="en-US" sz="2300" dirty="0" smtClean="0"/>
              <a:t>mpair </a:t>
            </a:r>
            <a:r>
              <a:rPr lang="en-US" sz="2300" dirty="0" smtClean="0"/>
              <a:t>the </a:t>
            </a:r>
            <a:r>
              <a:rPr lang="en-US" sz="2300" i="1" dirty="0" smtClean="0"/>
              <a:t>Charter </a:t>
            </a:r>
            <a:r>
              <a:rPr lang="en-US" sz="2300" dirty="0" smtClean="0"/>
              <a:t>right as little as reasonably possible. If there is another, less impairing </a:t>
            </a:r>
            <a:r>
              <a:rPr lang="en-US" sz="2300" dirty="0" smtClean="0"/>
              <a:t>way to achieve its objective, </a:t>
            </a:r>
            <a:r>
              <a:rPr lang="en-US" sz="2300" dirty="0" smtClean="0"/>
              <a:t>government must choose it – within reason</a:t>
            </a:r>
          </a:p>
          <a:p>
            <a:pPr marL="822960" lvl="3" indent="0">
              <a:buNone/>
            </a:pPr>
            <a:endParaRPr lang="en-US" dirty="0" smtClean="0"/>
          </a:p>
          <a:p>
            <a:pPr marL="0" indent="0">
              <a:buNone/>
            </a:pPr>
            <a:r>
              <a:rPr lang="en-US" sz="2200" dirty="0" smtClean="0"/>
              <a:t>Example:</a:t>
            </a:r>
            <a:endParaRPr lang="en-US" sz="2200" dirty="0" smtClean="0"/>
          </a:p>
          <a:p>
            <a:r>
              <a:rPr lang="en-US" sz="2300" b="1" i="1" dirty="0" smtClean="0"/>
              <a:t>Ford </a:t>
            </a:r>
            <a:r>
              <a:rPr lang="en-US" sz="2300" b="1" i="1" dirty="0"/>
              <a:t>v Quebec </a:t>
            </a:r>
            <a:r>
              <a:rPr lang="en-US" sz="2300" i="1" dirty="0"/>
              <a:t>(</a:t>
            </a:r>
            <a:r>
              <a:rPr lang="en-US" sz="2300" dirty="0"/>
              <a:t>1988) – Quebec laws requiring exclusive use of French on signs breach freedom of expression </a:t>
            </a:r>
            <a:r>
              <a:rPr lang="en-US" sz="2300" dirty="0" smtClean="0"/>
              <a:t> - </a:t>
            </a:r>
            <a:r>
              <a:rPr lang="en-US" sz="2300" i="1" dirty="0" smtClean="0"/>
              <a:t>Charter </a:t>
            </a:r>
            <a:r>
              <a:rPr lang="en-US" sz="2300" dirty="0" smtClean="0"/>
              <a:t>section </a:t>
            </a:r>
            <a:r>
              <a:rPr lang="en-US" sz="2300" dirty="0"/>
              <a:t>2 b</a:t>
            </a:r>
            <a:r>
              <a:rPr lang="en-US" sz="2300" dirty="0" smtClean="0"/>
              <a:t>) fail Oakes test at minimal impairment stage: </a:t>
            </a:r>
            <a:r>
              <a:rPr lang="en-US" sz="2300" dirty="0"/>
              <a:t>other less drastic means of protecting French language. Law is struck down</a:t>
            </a:r>
          </a:p>
          <a:p>
            <a:pPr marL="0" indent="0">
              <a:buNone/>
            </a:pPr>
            <a:endParaRPr lang="en-US" sz="2300" dirty="0"/>
          </a:p>
          <a:p>
            <a:pPr marL="822960" lvl="3" indent="0">
              <a:buNone/>
            </a:pPr>
            <a:endParaRPr lang="en-US" dirty="0" smtClean="0"/>
          </a:p>
          <a:p>
            <a:pPr marL="274320" lvl="1" indent="0">
              <a:buNone/>
            </a:pPr>
            <a:r>
              <a:rPr lang="en-US" dirty="0"/>
              <a:t> </a:t>
            </a:r>
            <a:endParaRPr lang="en-US" dirty="0" smtClean="0"/>
          </a:p>
          <a:p>
            <a:pPr lvl="3"/>
            <a:endParaRPr lang="en-US" dirty="0"/>
          </a:p>
          <a:p>
            <a:pPr lvl="2"/>
            <a:endParaRPr lang="en-US" dirty="0"/>
          </a:p>
        </p:txBody>
      </p:sp>
    </p:spTree>
    <p:extLst>
      <p:ext uri="{BB962C8B-B14F-4D97-AF65-F5344CB8AC3E}">
        <p14:creationId xmlns:p14="http://schemas.microsoft.com/office/powerpoint/2010/main" val="332283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Oakes</a:t>
            </a:r>
            <a:r>
              <a:rPr lang="en-US" b="1" dirty="0" smtClean="0"/>
              <a:t> Test – </a:t>
            </a:r>
            <a:r>
              <a:rPr lang="en-US" sz="3600" dirty="0" smtClean="0"/>
              <a:t>c) proportionality</a:t>
            </a:r>
            <a:endParaRPr lang="en-US" sz="3600" b="1"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457200" indent="-457200">
              <a:buFont typeface="+mj-lt"/>
              <a:buAutoNum type="alphaLcParenR" startAt="3"/>
            </a:pPr>
            <a:r>
              <a:rPr lang="en-US" sz="2800" dirty="0" smtClean="0"/>
              <a:t>Balancing between overall </a:t>
            </a:r>
            <a:r>
              <a:rPr lang="en-US" sz="2800" dirty="0" smtClean="0">
                <a:solidFill>
                  <a:srgbClr val="C00000"/>
                </a:solidFill>
              </a:rPr>
              <a:t>benefits</a:t>
            </a:r>
            <a:r>
              <a:rPr lang="en-US" sz="2800" dirty="0" smtClean="0"/>
              <a:t> and </a:t>
            </a:r>
            <a:r>
              <a:rPr lang="en-US" sz="2800" dirty="0" smtClean="0">
                <a:solidFill>
                  <a:srgbClr val="C00000"/>
                </a:solidFill>
              </a:rPr>
              <a:t>harmful effects </a:t>
            </a:r>
            <a:r>
              <a:rPr lang="en-US" sz="2800" dirty="0" smtClean="0"/>
              <a:t>of the law</a:t>
            </a:r>
          </a:p>
          <a:p>
            <a:pPr marL="0" indent="0">
              <a:buNone/>
            </a:pPr>
            <a:endParaRPr lang="en-US" sz="2800" dirty="0" smtClean="0"/>
          </a:p>
          <a:p>
            <a:pPr lvl="1"/>
            <a:r>
              <a:rPr lang="en-US" sz="2800" dirty="0"/>
              <a:t>State Action vs </a:t>
            </a:r>
            <a:r>
              <a:rPr lang="en-US" sz="2800" i="1" dirty="0"/>
              <a:t>Charter</a:t>
            </a:r>
            <a:r>
              <a:rPr lang="en-US" sz="2800" dirty="0"/>
              <a:t> </a:t>
            </a:r>
            <a:r>
              <a:rPr lang="en-US" sz="2800" dirty="0" smtClean="0"/>
              <a:t>right</a:t>
            </a:r>
          </a:p>
          <a:p>
            <a:pPr marL="274320" lvl="1" indent="0">
              <a:buNone/>
            </a:pPr>
            <a:endParaRPr lang="en-US" sz="2800" dirty="0" smtClean="0"/>
          </a:p>
          <a:p>
            <a:pPr lvl="1"/>
            <a:r>
              <a:rPr lang="en-US" sz="2800" dirty="0" smtClean="0"/>
              <a:t>It remains possible that the severity of the deleterious (negative) effects of a law will not be justified by the purposes it is intended to serve, even if the objective is of sufficient importance, the measures rationally connected and the impairment a minimum. </a:t>
            </a:r>
          </a:p>
          <a:p>
            <a:pPr lvl="1"/>
            <a:endParaRPr lang="en-US" sz="2900" dirty="0" smtClean="0"/>
          </a:p>
          <a:p>
            <a:pPr lvl="1"/>
            <a:r>
              <a:rPr lang="en-US" sz="2900" dirty="0" smtClean="0"/>
              <a:t>“this </a:t>
            </a:r>
            <a:r>
              <a:rPr lang="en-US" sz="2900" dirty="0"/>
              <a:t>final step allows courts to stand back to determine </a:t>
            </a:r>
            <a:r>
              <a:rPr lang="en-US" sz="2900" dirty="0" smtClean="0"/>
              <a:t>… whether </a:t>
            </a:r>
            <a:r>
              <a:rPr lang="en-US" sz="2900" dirty="0"/>
              <a:t>a rights infringement is justified in a free and democratic society.  Although this examination entails difficult value judgments, it is preferable to make these judgments explicit, as doing so enhances the transparency and intelligibility of the ultimate decision.  Further, </a:t>
            </a:r>
            <a:r>
              <a:rPr lang="en-US" sz="2900" dirty="0" smtClean="0"/>
              <a:t>proceeding </a:t>
            </a:r>
            <a:r>
              <a:rPr lang="en-US" sz="2900" dirty="0"/>
              <a:t>to this final stage permits appropriate deference to Parliament’s choice of means, as well as its full legislative objective</a:t>
            </a:r>
            <a:r>
              <a:rPr lang="en-US" sz="2900" dirty="0" smtClean="0"/>
              <a:t>”. (Oakes)</a:t>
            </a:r>
            <a:r>
              <a:rPr lang="en-US" dirty="0"/>
              <a:t/>
            </a:r>
            <a:br>
              <a:rPr lang="en-US" dirty="0"/>
            </a:br>
            <a:endParaRPr lang="en-US" sz="2600" dirty="0" smtClean="0"/>
          </a:p>
          <a:p>
            <a:pPr lvl="2"/>
            <a:endParaRPr lang="en-US" dirty="0" smtClean="0"/>
          </a:p>
          <a:p>
            <a:pPr lvl="3"/>
            <a:endParaRPr lang="en-US" dirty="0"/>
          </a:p>
          <a:p>
            <a:pPr lvl="2"/>
            <a:endParaRPr lang="en-US" dirty="0"/>
          </a:p>
        </p:txBody>
      </p:sp>
    </p:spTree>
    <p:extLst>
      <p:ext uri="{BB962C8B-B14F-4D97-AF65-F5344CB8AC3E}">
        <p14:creationId xmlns:p14="http://schemas.microsoft.com/office/powerpoint/2010/main" val="4288447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Hutterian Brethren </a:t>
            </a:r>
            <a:r>
              <a:rPr lang="en-US" dirty="0" smtClean="0"/>
              <a:t>Case  - 2009</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Alberta law requiring photos on driver’s licenses breaches section 2a) of </a:t>
            </a:r>
            <a:r>
              <a:rPr lang="en-US" i="1" dirty="0" smtClean="0"/>
              <a:t>Charter – </a:t>
            </a:r>
            <a:r>
              <a:rPr lang="en-US" dirty="0" smtClean="0"/>
              <a:t>freedom of religion </a:t>
            </a:r>
          </a:p>
          <a:p>
            <a:pPr marL="0" indent="0">
              <a:buNone/>
            </a:pPr>
            <a:r>
              <a:rPr lang="en-US" dirty="0" smtClean="0"/>
              <a:t>Can the law be justified using section 1 of the Charter? </a:t>
            </a:r>
          </a:p>
          <a:p>
            <a:pPr marL="457200" indent="-457200">
              <a:buFont typeface="+mj-lt"/>
              <a:buAutoNum type="arabicPeriod"/>
            </a:pPr>
            <a:r>
              <a:rPr lang="en-US" b="1" dirty="0" smtClean="0"/>
              <a:t>Pressing and Substantial objective</a:t>
            </a:r>
            <a:r>
              <a:rPr lang="en-US" dirty="0" smtClean="0"/>
              <a:t>? </a:t>
            </a:r>
            <a:r>
              <a:rPr lang="en-US" sz="2000" dirty="0" smtClean="0"/>
              <a:t>Purpose of the law: “maintaining </a:t>
            </a:r>
            <a:r>
              <a:rPr lang="en-US" sz="2000" dirty="0"/>
              <a:t>the integrity of the driver’s licensing system in </a:t>
            </a:r>
            <a:r>
              <a:rPr lang="en-US" sz="2000" dirty="0" smtClean="0"/>
              <a:t>a </a:t>
            </a:r>
            <a:r>
              <a:rPr lang="en-US" sz="2000" dirty="0"/>
              <a:t>way that minimizes the risk of identity </a:t>
            </a:r>
            <a:r>
              <a:rPr lang="en-US" sz="2000" dirty="0" smtClean="0"/>
              <a:t>theft”</a:t>
            </a:r>
            <a:r>
              <a:rPr lang="en-US" sz="2000" dirty="0"/>
              <a:t> </a:t>
            </a:r>
            <a:r>
              <a:rPr lang="en-US" sz="2000" dirty="0" smtClean="0"/>
              <a:t>- yes</a:t>
            </a:r>
            <a:endParaRPr lang="en-US" sz="2000" dirty="0" smtClean="0"/>
          </a:p>
          <a:p>
            <a:pPr marL="457200" indent="-457200">
              <a:buFont typeface="+mj-lt"/>
              <a:buAutoNum type="arabicPeriod"/>
            </a:pPr>
            <a:r>
              <a:rPr lang="en-US" b="1" dirty="0" smtClean="0"/>
              <a:t>Proportional?</a:t>
            </a:r>
          </a:p>
          <a:p>
            <a:pPr marL="731520" lvl="1" indent="-457200">
              <a:buFont typeface="+mj-lt"/>
              <a:buAutoNum type="alphaLcParenR"/>
            </a:pPr>
            <a:r>
              <a:rPr lang="en-US" b="1" dirty="0" smtClean="0"/>
              <a:t>Rational Connection – </a:t>
            </a:r>
            <a:r>
              <a:rPr lang="en-US" dirty="0" smtClean="0"/>
              <a:t>Objective rationally connected to law</a:t>
            </a:r>
          </a:p>
          <a:p>
            <a:pPr marL="731520" lvl="1" indent="-457200">
              <a:buFont typeface="+mj-lt"/>
              <a:buAutoNum type="alphaLcParenR"/>
            </a:pPr>
            <a:r>
              <a:rPr lang="en-US" b="1" dirty="0" smtClean="0"/>
              <a:t>Minimal Impairment – </a:t>
            </a:r>
            <a:r>
              <a:rPr lang="en-US" dirty="0" smtClean="0"/>
              <a:t>Yes. Reasonably tailored to address problem of identity theft associated with drivers licenses</a:t>
            </a:r>
          </a:p>
          <a:p>
            <a:pPr marL="274320" lvl="1" indent="0">
              <a:buNone/>
            </a:pPr>
            <a:r>
              <a:rPr lang="en-US" b="1" dirty="0" smtClean="0"/>
              <a:t>c)   Balance of burden and benefit – </a:t>
            </a:r>
            <a:r>
              <a:rPr lang="en-US" dirty="0"/>
              <a:t>N</a:t>
            </a:r>
            <a:r>
              <a:rPr lang="en-US" dirty="0" smtClean="0"/>
              <a:t>egative impact on freedom  	of religion does not outweigh benefits to society of system that 	minimizes identity theft. </a:t>
            </a:r>
            <a:r>
              <a:rPr lang="en-US" dirty="0" smtClean="0"/>
              <a:t> Law is justified. </a:t>
            </a:r>
            <a:endParaRPr lang="en-US" b="1" dirty="0"/>
          </a:p>
        </p:txBody>
      </p:sp>
    </p:spTree>
    <p:extLst>
      <p:ext uri="{BB962C8B-B14F-4D97-AF65-F5344CB8AC3E}">
        <p14:creationId xmlns:p14="http://schemas.microsoft.com/office/powerpoint/2010/main" val="200761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Oakes Test – Section 1</a:t>
            </a:r>
            <a:r>
              <a:rPr lang="en-US" b="1" i="1" dirty="0"/>
              <a:t/>
            </a:r>
            <a:br>
              <a:rPr lang="en-US" b="1" i="1" dirty="0"/>
            </a:br>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457200" indent="-457200">
              <a:buFont typeface="+mj-lt"/>
              <a:buAutoNum type="arabicPeriod"/>
            </a:pPr>
            <a:r>
              <a:rPr lang="en-US" dirty="0" smtClean="0"/>
              <a:t>Law must have pressing and substantial </a:t>
            </a:r>
            <a:r>
              <a:rPr lang="en-US" dirty="0" smtClean="0">
                <a:solidFill>
                  <a:srgbClr val="C00000"/>
                </a:solidFill>
              </a:rPr>
              <a:t>objective</a:t>
            </a:r>
          </a:p>
          <a:p>
            <a:pPr marL="0" indent="0">
              <a:buNone/>
            </a:pPr>
            <a:endParaRPr lang="en-US" dirty="0" smtClean="0">
              <a:solidFill>
                <a:srgbClr val="C00000"/>
              </a:solidFill>
            </a:endParaRPr>
          </a:p>
          <a:p>
            <a:pPr marL="457200" indent="-457200">
              <a:buFont typeface="+mj-lt"/>
              <a:buAutoNum type="arabicPeriod" startAt="2"/>
            </a:pPr>
            <a:r>
              <a:rPr lang="en-US" dirty="0" smtClean="0"/>
              <a:t>Means used must be </a:t>
            </a:r>
            <a:r>
              <a:rPr lang="en-US" b="1" dirty="0" smtClean="0"/>
              <a:t>proportional </a:t>
            </a:r>
            <a:r>
              <a:rPr lang="en-US" dirty="0" smtClean="0"/>
              <a:t>to burden on rights:</a:t>
            </a:r>
          </a:p>
          <a:p>
            <a:pPr marL="0" indent="0">
              <a:buNone/>
            </a:pPr>
            <a:endParaRPr lang="en-US" dirty="0" smtClean="0"/>
          </a:p>
          <a:p>
            <a:pPr marL="731520" lvl="1" indent="-457200">
              <a:buFont typeface="+mj-lt"/>
              <a:buAutoNum type="alphaLcParenR"/>
            </a:pPr>
            <a:r>
              <a:rPr lang="en-US" dirty="0" smtClean="0"/>
              <a:t>Objective must be </a:t>
            </a:r>
            <a:r>
              <a:rPr lang="en-US" b="1" dirty="0" smtClean="0"/>
              <a:t>rationally connected </a:t>
            </a:r>
            <a:r>
              <a:rPr lang="en-US" dirty="0" smtClean="0"/>
              <a:t>to the law or policy</a:t>
            </a:r>
          </a:p>
          <a:p>
            <a:pPr marL="731520" lvl="1" indent="-457200">
              <a:buFont typeface="+mj-lt"/>
              <a:buAutoNum type="alphaLcParenR"/>
            </a:pPr>
            <a:r>
              <a:rPr lang="en-US" dirty="0" smtClean="0"/>
              <a:t>Limit must </a:t>
            </a:r>
            <a:r>
              <a:rPr lang="en-US" b="1" dirty="0" smtClean="0"/>
              <a:t>minimally impair </a:t>
            </a:r>
            <a:r>
              <a:rPr lang="en-US" dirty="0" smtClean="0"/>
              <a:t>the </a:t>
            </a:r>
            <a:r>
              <a:rPr lang="en-US" i="1" dirty="0" smtClean="0"/>
              <a:t>Charter</a:t>
            </a:r>
            <a:r>
              <a:rPr lang="en-US" dirty="0" smtClean="0"/>
              <a:t> right</a:t>
            </a:r>
          </a:p>
          <a:p>
            <a:pPr marL="731520" lvl="1" indent="-457200">
              <a:buFont typeface="+mj-lt"/>
              <a:buAutoNum type="alphaLcParenR"/>
            </a:pPr>
            <a:r>
              <a:rPr lang="en-US" dirty="0" smtClean="0"/>
              <a:t>Must be overall </a:t>
            </a:r>
            <a:r>
              <a:rPr lang="en-US" b="1" dirty="0" smtClean="0"/>
              <a:t>balance</a:t>
            </a:r>
            <a:r>
              <a:rPr lang="en-US" dirty="0" smtClean="0"/>
              <a:t> or proportionality between </a:t>
            </a:r>
            <a:r>
              <a:rPr lang="en-US" b="1" dirty="0" smtClean="0"/>
              <a:t>benefits</a:t>
            </a:r>
            <a:r>
              <a:rPr lang="en-US" dirty="0" smtClean="0"/>
              <a:t> of the limit/law and its </a:t>
            </a:r>
            <a:r>
              <a:rPr lang="en-US" b="1" dirty="0" smtClean="0"/>
              <a:t>deleterious</a:t>
            </a:r>
            <a:r>
              <a:rPr lang="en-US" dirty="0" smtClean="0"/>
              <a:t> effects. </a:t>
            </a:r>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2283791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Cases/laws failing </a:t>
            </a:r>
            <a:r>
              <a:rPr lang="en-US" i="1" dirty="0" smtClean="0"/>
              <a:t>Oakes </a:t>
            </a:r>
            <a:r>
              <a:rPr lang="en-US" dirty="0" smtClean="0"/>
              <a:t>test</a:t>
            </a:r>
            <a:endParaRPr lang="en-US" dirty="0"/>
          </a:p>
        </p:txBody>
      </p:sp>
      <p:sp>
        <p:nvSpPr>
          <p:cNvPr id="3" name="Content Placeholder 2"/>
          <p:cNvSpPr>
            <a:spLocks noGrp="1"/>
          </p:cNvSpPr>
          <p:nvPr>
            <p:ph idx="1"/>
          </p:nvPr>
        </p:nvSpPr>
        <p:spPr>
          <a:xfrm>
            <a:off x="457200" y="1600200"/>
            <a:ext cx="8229600" cy="5181600"/>
          </a:xfrm>
        </p:spPr>
        <p:txBody>
          <a:bodyPr/>
          <a:lstStyle/>
          <a:p>
            <a:r>
              <a:rPr lang="en-US" i="1" dirty="0" smtClean="0"/>
              <a:t> </a:t>
            </a:r>
            <a:r>
              <a:rPr lang="en-US" b="1" i="1" dirty="0" smtClean="0"/>
              <a:t>R v Morgentaler </a:t>
            </a:r>
            <a:r>
              <a:rPr lang="en-US" i="1" dirty="0" smtClean="0"/>
              <a:t>–  </a:t>
            </a:r>
            <a:r>
              <a:rPr lang="en-US" sz="2000" dirty="0" smtClean="0"/>
              <a:t>Section 7 breach. No</a:t>
            </a:r>
            <a:r>
              <a:rPr lang="en-US" sz="2000" i="1" dirty="0" smtClean="0"/>
              <a:t> </a:t>
            </a:r>
            <a:r>
              <a:rPr lang="en-US" sz="2000" dirty="0" smtClean="0">
                <a:solidFill>
                  <a:srgbClr val="C00000"/>
                </a:solidFill>
              </a:rPr>
              <a:t>rational connection </a:t>
            </a:r>
            <a:r>
              <a:rPr lang="en-US" sz="2000" dirty="0" smtClean="0"/>
              <a:t>b/n protection of women’s health and therapeutic abortion process requiring approval from 3 physicians for abortion. Law struck down</a:t>
            </a:r>
          </a:p>
          <a:p>
            <a:endParaRPr lang="en-US" b="1" i="1" dirty="0" smtClean="0"/>
          </a:p>
          <a:p>
            <a:r>
              <a:rPr lang="en-US" b="1" i="1" dirty="0" smtClean="0"/>
              <a:t>R v </a:t>
            </a:r>
            <a:r>
              <a:rPr lang="en-US" b="1" i="1" dirty="0" err="1" smtClean="0"/>
              <a:t>Nur</a:t>
            </a:r>
            <a:r>
              <a:rPr lang="en-US" b="1" i="1" dirty="0" smtClean="0"/>
              <a:t> </a:t>
            </a:r>
            <a:r>
              <a:rPr lang="en-US" i="1" dirty="0" smtClean="0"/>
              <a:t>– </a:t>
            </a:r>
            <a:r>
              <a:rPr lang="en-US" sz="2000" dirty="0" smtClean="0"/>
              <a:t>Section 12 breach - right not to be subjected to cruel and unusual punishment. 3-year sentence (mandatory minimum) for </a:t>
            </a:r>
            <a:r>
              <a:rPr lang="en-US" sz="2000" dirty="0"/>
              <a:t>possession of an illegal weapon. </a:t>
            </a:r>
            <a:r>
              <a:rPr lang="en-US" sz="2000" dirty="0" smtClean="0"/>
              <a:t>Not </a:t>
            </a:r>
            <a:r>
              <a:rPr lang="en-US" sz="2000" dirty="0" smtClean="0">
                <a:solidFill>
                  <a:srgbClr val="FF0000"/>
                </a:solidFill>
              </a:rPr>
              <a:t>minimally impairing </a:t>
            </a:r>
            <a:r>
              <a:rPr lang="en-US" sz="2000" dirty="0" smtClean="0"/>
              <a:t>(step 2 b). Other ways to achieve objective of deterrence for possession of illegal weapons. Law struck down</a:t>
            </a:r>
          </a:p>
          <a:p>
            <a:pPr marL="0" indent="0">
              <a:buNone/>
            </a:pPr>
            <a:endParaRPr lang="en-US" sz="2000" dirty="0" smtClean="0"/>
          </a:p>
          <a:p>
            <a:r>
              <a:rPr lang="en-US" b="1" i="1" dirty="0" smtClean="0"/>
              <a:t>R v Carter </a:t>
            </a:r>
            <a:r>
              <a:rPr lang="en-US" i="1" dirty="0" smtClean="0"/>
              <a:t>– </a:t>
            </a:r>
            <a:r>
              <a:rPr lang="en-US" sz="2000" dirty="0" smtClean="0"/>
              <a:t>Section 7 breach. Life, liberty, security of the person. Law that absolutely prohibits physician-assisted dying is not minimally impairing. Law struck down</a:t>
            </a:r>
          </a:p>
          <a:p>
            <a:endParaRPr lang="en-US" i="1" dirty="0" smtClean="0"/>
          </a:p>
          <a:p>
            <a:endParaRPr lang="en-US" i="1" dirty="0" smtClean="0"/>
          </a:p>
          <a:p>
            <a:endParaRPr lang="en-US" i="1" dirty="0"/>
          </a:p>
        </p:txBody>
      </p:sp>
    </p:spTree>
    <p:extLst>
      <p:ext uri="{BB962C8B-B14F-4D97-AF65-F5344CB8AC3E}">
        <p14:creationId xmlns:p14="http://schemas.microsoft.com/office/powerpoint/2010/main" val="3931930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Pandemic Issues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smtClean="0"/>
              <a:t>Federal Government </a:t>
            </a:r>
            <a:r>
              <a:rPr lang="en-US" b="1" dirty="0" smtClean="0"/>
              <a:t>mandates hotel quarantine </a:t>
            </a:r>
            <a:r>
              <a:rPr lang="en-US" dirty="0" smtClean="0"/>
              <a:t>upon entry </a:t>
            </a:r>
          </a:p>
          <a:p>
            <a:pPr lvl="1">
              <a:buFont typeface="Wingdings" panose="05000000000000000000" pitchFamily="2" charset="2"/>
              <a:buChar char="Ø"/>
            </a:pPr>
            <a:r>
              <a:rPr lang="en-CA" dirty="0"/>
              <a:t>COVID-19 Emergency Orders in Council (OIC) pursuant to section 58 of the </a:t>
            </a:r>
            <a:r>
              <a:rPr lang="en-CA" i="1" dirty="0"/>
              <a:t>Quarantine Act</a:t>
            </a:r>
            <a:r>
              <a:rPr lang="en-CA" dirty="0"/>
              <a:t> </a:t>
            </a:r>
            <a:r>
              <a:rPr lang="en-CA" b="1" dirty="0"/>
              <a:t>in </a:t>
            </a:r>
            <a:r>
              <a:rPr lang="en-CA" b="1" dirty="0" smtClean="0"/>
              <a:t>effect -  </a:t>
            </a:r>
            <a:r>
              <a:rPr lang="en-CA" dirty="0" smtClean="0"/>
              <a:t>makes </a:t>
            </a:r>
            <a:r>
              <a:rPr lang="en-CA" dirty="0"/>
              <a:t>the annexed </a:t>
            </a:r>
            <a:r>
              <a:rPr lang="en-CA" i="1" dirty="0"/>
              <a:t>Minimizing the Risk of Exposure to COVID-19 in Canada Order (Quarantine, Isolation and Other Obligations</a:t>
            </a:r>
            <a:r>
              <a:rPr lang="en-CA" i="1" dirty="0" smtClean="0"/>
              <a:t>)</a:t>
            </a:r>
            <a:r>
              <a:rPr lang="en-CA" dirty="0" smtClean="0"/>
              <a:t>.</a:t>
            </a:r>
          </a:p>
          <a:p>
            <a:pPr marL="457200" lvl="1" indent="0">
              <a:buNone/>
            </a:pPr>
            <a:endParaRPr lang="en-US" dirty="0" smtClean="0"/>
          </a:p>
          <a:p>
            <a:pPr>
              <a:buFont typeface="Wingdings" panose="05000000000000000000" pitchFamily="2" charset="2"/>
              <a:buChar char="q"/>
            </a:pPr>
            <a:r>
              <a:rPr lang="en-US" dirty="0" smtClean="0"/>
              <a:t>Newfoundland Government prohibiting entry –</a:t>
            </a:r>
            <a:r>
              <a:rPr lang="en-US" i="1" dirty="0" smtClean="0"/>
              <a:t> Taylor </a:t>
            </a:r>
            <a:r>
              <a:rPr lang="en-US" dirty="0" smtClean="0"/>
              <a:t>case</a:t>
            </a:r>
          </a:p>
          <a:p>
            <a:pPr marL="0" indent="0">
              <a:buNone/>
            </a:pPr>
            <a:endParaRPr lang="en-US" dirty="0" smtClean="0"/>
          </a:p>
          <a:p>
            <a:pPr>
              <a:buFont typeface="Wingdings" panose="05000000000000000000" pitchFamily="2" charset="2"/>
              <a:buChar char="q"/>
            </a:pPr>
            <a:r>
              <a:rPr lang="en-US" dirty="0" smtClean="0"/>
              <a:t>Limitations on indoor gatherings including church services</a:t>
            </a:r>
          </a:p>
        </p:txBody>
      </p:sp>
    </p:spTree>
    <p:extLst>
      <p:ext uri="{BB962C8B-B14F-4D97-AF65-F5344CB8AC3E}">
        <p14:creationId xmlns:p14="http://schemas.microsoft.com/office/powerpoint/2010/main" val="1731719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200607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CA" dirty="0" smtClean="0"/>
              <a:t/>
            </a:r>
            <a:br>
              <a:rPr lang="en-CA" dirty="0" smtClean="0"/>
            </a:br>
            <a:r>
              <a:rPr lang="en-CA" dirty="0" smtClean="0"/>
              <a:t>Federal Restrictions: </a:t>
            </a:r>
            <a:r>
              <a:rPr lang="en-CA" sz="4900" dirty="0" smtClean="0"/>
              <a:t>Air </a:t>
            </a:r>
            <a:r>
              <a:rPr lang="en-CA" sz="4900" dirty="0"/>
              <a:t>traveller requirements:</a:t>
            </a:r>
            <a:r>
              <a:rPr lang="en-CA" dirty="0"/>
              <a:t/>
            </a:r>
            <a:br>
              <a:rPr lang="en-CA" dirty="0"/>
            </a:br>
            <a:endParaRPr lang="en-US" dirty="0"/>
          </a:p>
        </p:txBody>
      </p:sp>
      <p:sp>
        <p:nvSpPr>
          <p:cNvPr id="5" name="Content Placeholder 4"/>
          <p:cNvSpPr>
            <a:spLocks noGrp="1"/>
          </p:cNvSpPr>
          <p:nvPr>
            <p:ph idx="1"/>
          </p:nvPr>
        </p:nvSpPr>
        <p:spPr>
          <a:xfrm>
            <a:off x="304800" y="1600200"/>
            <a:ext cx="8610600" cy="4572000"/>
          </a:xfrm>
        </p:spPr>
        <p:txBody>
          <a:bodyPr>
            <a:normAutofit fontScale="25000" lnSpcReduction="20000"/>
          </a:bodyPr>
          <a:lstStyle/>
          <a:p>
            <a:pPr marL="0" indent="0">
              <a:buNone/>
            </a:pPr>
            <a:endParaRPr lang="en-CA" dirty="0"/>
          </a:p>
          <a:p>
            <a:r>
              <a:rPr lang="en-CA" sz="8000" dirty="0"/>
              <a:t>Travellers must </a:t>
            </a:r>
            <a:r>
              <a:rPr lang="en-CA" sz="8000" dirty="0" smtClean="0"/>
              <a:t>provide </a:t>
            </a:r>
            <a:r>
              <a:rPr lang="en-CA" sz="8000" dirty="0"/>
              <a:t>proof of a negative COVID-19 molecular test taken up to 72 hours before their scheduled departure time</a:t>
            </a:r>
            <a:r>
              <a:rPr lang="en-CA" sz="8000" dirty="0" smtClean="0"/>
              <a:t>.</a:t>
            </a:r>
          </a:p>
          <a:p>
            <a:r>
              <a:rPr lang="en-CA" sz="8000" dirty="0" smtClean="0"/>
              <a:t>As </a:t>
            </a:r>
            <a:r>
              <a:rPr lang="en-CA" sz="8000" dirty="0"/>
              <a:t>of February 21, 2021, at 11:59 pm ET, travellers, unless exempted, will also be required to</a:t>
            </a:r>
            <a:r>
              <a:rPr lang="en-CA" sz="8000" dirty="0" smtClean="0"/>
              <a:t>:</a:t>
            </a:r>
            <a:endParaRPr lang="en-CA" sz="8000" dirty="0"/>
          </a:p>
          <a:p>
            <a:pPr lvl="1"/>
            <a:r>
              <a:rPr lang="en-CA" sz="8000" dirty="0"/>
              <a:t>reserve a government-authorized hotel for 3 nights prior to departure to Canada</a:t>
            </a:r>
          </a:p>
          <a:p>
            <a:pPr lvl="1"/>
            <a:r>
              <a:rPr lang="en-CA" sz="8000" dirty="0"/>
              <a:t>take a COVID-19 molecular test on arrival in Canada</a:t>
            </a:r>
          </a:p>
          <a:p>
            <a:pPr lvl="1"/>
            <a:r>
              <a:rPr lang="en-CA" sz="8000" dirty="0"/>
              <a:t>stay in the government-authorized hotel while awaiting the results of the COVID-19 molecular test taken on arrival</a:t>
            </a:r>
          </a:p>
          <a:p>
            <a:pPr lvl="1"/>
            <a:r>
              <a:rPr lang="en-CA" sz="8000" dirty="0"/>
              <a:t>pay for the cost of the hotel stay, as well as all associated costs for:</a:t>
            </a:r>
          </a:p>
          <a:p>
            <a:pPr lvl="2"/>
            <a:r>
              <a:rPr lang="en-CA" sz="8000" dirty="0" smtClean="0"/>
              <a:t>Food, security, transportation, infection </a:t>
            </a:r>
            <a:r>
              <a:rPr lang="en-CA" sz="8000" dirty="0"/>
              <a:t>prevention and control measures</a:t>
            </a:r>
          </a:p>
          <a:p>
            <a:r>
              <a:rPr lang="en-CA" sz="8400" dirty="0"/>
              <a:t>Travellers must present proof of having reserved and pre-paid for their accommodation through </a:t>
            </a:r>
            <a:r>
              <a:rPr lang="en-CA" sz="8400" dirty="0" err="1"/>
              <a:t>ArriveCAN</a:t>
            </a:r>
            <a:r>
              <a:rPr lang="en-CA" sz="8400" dirty="0" smtClean="0"/>
              <a:t>.</a:t>
            </a:r>
          </a:p>
          <a:p>
            <a:r>
              <a:rPr lang="en-CA" sz="8000" dirty="0" smtClean="0"/>
              <a:t>Travellers </a:t>
            </a:r>
            <a:r>
              <a:rPr lang="en-CA" sz="8000" dirty="0"/>
              <a:t>will still be required to complete the remainder of the mandatory 14-day quarantine after their mandatory hotel stopover</a:t>
            </a:r>
            <a:r>
              <a:rPr lang="en-CA" sz="8000" dirty="0" smtClean="0"/>
              <a:t>.</a:t>
            </a:r>
            <a:endParaRPr lang="en-CA" sz="8000" dirty="0" smtClean="0"/>
          </a:p>
        </p:txBody>
      </p:sp>
    </p:spTree>
    <p:extLst>
      <p:ext uri="{BB962C8B-B14F-4D97-AF65-F5344CB8AC3E}">
        <p14:creationId xmlns:p14="http://schemas.microsoft.com/office/powerpoint/2010/main" val="273867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OakesTest</a:t>
            </a:r>
            <a:r>
              <a:rPr lang="en-US" dirty="0" smtClean="0"/>
              <a:t> – section 1</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i="1" dirty="0" smtClean="0"/>
              <a:t>Law – </a:t>
            </a:r>
            <a:r>
              <a:rPr lang="en-US" i="1" dirty="0" smtClean="0"/>
              <a:t>Quarantine Act, </a:t>
            </a:r>
            <a:r>
              <a:rPr lang="en-US" dirty="0" smtClean="0"/>
              <a:t>section 58</a:t>
            </a:r>
          </a:p>
          <a:p>
            <a:pPr>
              <a:buFont typeface="Wingdings" panose="05000000000000000000" pitchFamily="2" charset="2"/>
              <a:buChar char="ü"/>
            </a:pPr>
            <a:r>
              <a:rPr lang="en-US" b="1" i="1" dirty="0" smtClean="0"/>
              <a:t>Breach – </a:t>
            </a:r>
            <a:r>
              <a:rPr lang="en-US" dirty="0" smtClean="0"/>
              <a:t>possible section 7 </a:t>
            </a:r>
            <a:r>
              <a:rPr lang="en-US" i="1" dirty="0" smtClean="0"/>
              <a:t>Charter </a:t>
            </a:r>
            <a:r>
              <a:rPr lang="en-US" dirty="0" smtClean="0"/>
              <a:t>breach </a:t>
            </a:r>
            <a:r>
              <a:rPr lang="en-US" dirty="0" smtClean="0"/>
              <a:t>– </a:t>
            </a:r>
            <a:r>
              <a:rPr lang="en-US" dirty="0" smtClean="0"/>
              <a:t>life, liberty, security of the person</a:t>
            </a:r>
            <a:endParaRPr lang="en-US" b="1" i="1" dirty="0" smtClean="0"/>
          </a:p>
          <a:p>
            <a:pPr marL="0" indent="0">
              <a:buNone/>
            </a:pPr>
            <a:r>
              <a:rPr lang="en-US" b="1" dirty="0" smtClean="0"/>
              <a:t>Section 1 Justification</a:t>
            </a:r>
          </a:p>
          <a:p>
            <a:pPr marL="457200" indent="-457200">
              <a:buFont typeface="+mj-lt"/>
              <a:buAutoNum type="arabicPeriod"/>
            </a:pPr>
            <a:r>
              <a:rPr lang="en-US" b="1" dirty="0" smtClean="0"/>
              <a:t>Pressing and </a:t>
            </a:r>
            <a:r>
              <a:rPr lang="en-US" b="1" dirty="0"/>
              <a:t>s</a:t>
            </a:r>
            <a:r>
              <a:rPr lang="en-US" b="1" dirty="0" smtClean="0"/>
              <a:t>ubstantial </a:t>
            </a:r>
            <a:r>
              <a:rPr lang="en-US" dirty="0" smtClean="0"/>
              <a:t>objective?</a:t>
            </a:r>
          </a:p>
          <a:p>
            <a:pPr marL="457200" indent="-457200">
              <a:buFont typeface="+mj-lt"/>
              <a:buAutoNum type="arabicPeriod"/>
            </a:pPr>
            <a:r>
              <a:rPr lang="en-US" dirty="0" smtClean="0"/>
              <a:t>Means chosen must be </a:t>
            </a:r>
            <a:r>
              <a:rPr lang="en-US" b="1" dirty="0" smtClean="0"/>
              <a:t>proportional </a:t>
            </a:r>
            <a:r>
              <a:rPr lang="en-US" dirty="0" smtClean="0"/>
              <a:t>to burden on rights:</a:t>
            </a:r>
          </a:p>
          <a:p>
            <a:pPr marL="731520" lvl="1" indent="-457200">
              <a:buFont typeface="+mj-lt"/>
              <a:buAutoNum type="alphaLcParenR"/>
            </a:pPr>
            <a:r>
              <a:rPr lang="en-US" dirty="0" smtClean="0"/>
              <a:t>Objective must be </a:t>
            </a:r>
            <a:r>
              <a:rPr lang="en-US" b="1" dirty="0"/>
              <a:t>rationally connected </a:t>
            </a:r>
            <a:r>
              <a:rPr lang="en-US" dirty="0" smtClean="0"/>
              <a:t>to the limit on Charter right</a:t>
            </a:r>
          </a:p>
          <a:p>
            <a:pPr marL="731520" lvl="1" indent="-457200">
              <a:buFont typeface="+mj-lt"/>
              <a:buAutoNum type="alphaLcParenR"/>
            </a:pPr>
            <a:r>
              <a:rPr lang="en-US" dirty="0" smtClean="0"/>
              <a:t>Limit must </a:t>
            </a:r>
            <a:r>
              <a:rPr lang="en-US" b="1" dirty="0" smtClean="0"/>
              <a:t>minimally impair </a:t>
            </a:r>
            <a:r>
              <a:rPr lang="en-US" dirty="0" smtClean="0"/>
              <a:t>the Charter right</a:t>
            </a:r>
          </a:p>
          <a:p>
            <a:pPr marL="731520" lvl="1" indent="-457200">
              <a:buFont typeface="+mj-lt"/>
              <a:buAutoNum type="alphaLcParenR"/>
            </a:pPr>
            <a:r>
              <a:rPr lang="en-US" dirty="0" smtClean="0"/>
              <a:t>Overall</a:t>
            </a:r>
            <a:r>
              <a:rPr lang="en-US" b="1" dirty="0" smtClean="0"/>
              <a:t> balance </a:t>
            </a:r>
            <a:r>
              <a:rPr lang="en-US" dirty="0" smtClean="0"/>
              <a:t>or </a:t>
            </a:r>
            <a:r>
              <a:rPr lang="en-US" b="1" dirty="0" smtClean="0"/>
              <a:t>proportionality </a:t>
            </a:r>
            <a:r>
              <a:rPr lang="en-US" dirty="0" smtClean="0"/>
              <a:t>between benefits of the limit and its deleterious effects. Means must balance effects</a:t>
            </a:r>
          </a:p>
          <a:p>
            <a:pPr marL="0" indent="0">
              <a:buNone/>
            </a:pPr>
            <a:endParaRPr lang="en-US" b="1" i="1" dirty="0"/>
          </a:p>
          <a:p>
            <a:pPr marL="0" indent="0">
              <a:buNone/>
            </a:pPr>
            <a:endParaRPr lang="en-US" b="1" i="1" dirty="0"/>
          </a:p>
        </p:txBody>
      </p:sp>
    </p:spTree>
    <p:extLst>
      <p:ext uri="{BB962C8B-B14F-4D97-AF65-F5344CB8AC3E}">
        <p14:creationId xmlns:p14="http://schemas.microsoft.com/office/powerpoint/2010/main" val="2819023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Oakes – Part 1 – Pressing and Substantial Objective? </a:t>
            </a:r>
            <a:endParaRPr lang="en-US" sz="4000" dirty="0"/>
          </a:p>
        </p:txBody>
      </p:sp>
      <p:sp>
        <p:nvSpPr>
          <p:cNvPr id="3" name="Content Placeholder 2"/>
          <p:cNvSpPr>
            <a:spLocks noGrp="1"/>
          </p:cNvSpPr>
          <p:nvPr>
            <p:ph idx="1"/>
          </p:nvPr>
        </p:nvSpPr>
        <p:spPr>
          <a:xfrm>
            <a:off x="457200" y="1600200"/>
            <a:ext cx="8229600" cy="4953000"/>
          </a:xfrm>
        </p:spPr>
        <p:txBody>
          <a:bodyPr>
            <a:noAutofit/>
          </a:bodyPr>
          <a:lstStyle/>
          <a:p>
            <a:pPr marL="0" indent="0">
              <a:buNone/>
            </a:pPr>
            <a:r>
              <a:rPr lang="en-CA" sz="1800" b="1" dirty="0" smtClean="0"/>
              <a:t>Government purpose as stated on its website will likely be found to be pressing and substantial: </a:t>
            </a:r>
            <a:r>
              <a:rPr lang="en-CA" sz="1800" dirty="0" smtClean="0"/>
              <a:t>		</a:t>
            </a:r>
            <a:endParaRPr lang="en-CA" sz="1800" dirty="0"/>
          </a:p>
          <a:p>
            <a:r>
              <a:rPr lang="en-CA" sz="1800" dirty="0"/>
              <a:t>Whereas the Governor in Council is of the opinion, based on the declaration of a pandemic by the World Health Organization, that there is an outbreak of a communicable disease, namely coronavirus disease 2019 (COVID-19), in the majority of foreign countries</a:t>
            </a:r>
            <a:r>
              <a:rPr lang="en-CA" sz="1800" dirty="0" smtClean="0"/>
              <a:t>;</a:t>
            </a:r>
            <a:endParaRPr lang="en-CA" sz="1800" dirty="0"/>
          </a:p>
          <a:p>
            <a:r>
              <a:rPr lang="en-CA" sz="1800" dirty="0"/>
              <a:t>Whereas the Governor in Council is of the opinion that the introduction or spread of the disease would pose an </a:t>
            </a:r>
            <a:r>
              <a:rPr lang="en-CA" sz="1800" b="1" dirty="0"/>
              <a:t>imminent and severe risk</a:t>
            </a:r>
            <a:r>
              <a:rPr lang="en-CA" sz="1800" dirty="0"/>
              <a:t> to public health in Canada</a:t>
            </a:r>
            <a:r>
              <a:rPr lang="en-CA" sz="1800" dirty="0" smtClean="0"/>
              <a:t>;</a:t>
            </a:r>
            <a:endParaRPr lang="en-CA" sz="1800" dirty="0"/>
          </a:p>
          <a:p>
            <a:r>
              <a:rPr lang="en-CA" sz="1800" dirty="0"/>
              <a:t>Whereas the Governor in Council is of the opinion that the entry of persons into Canada who have recently been in a foreign country may introduce or contribute to the spread of the disease in Canada or new variants of the virus causing COVID-19 that pose risks that differ from those posed by other variants but that are equivalent or more </a:t>
            </a:r>
            <a:r>
              <a:rPr lang="en-CA" sz="1800" dirty="0" smtClean="0"/>
              <a:t>serious;</a:t>
            </a:r>
          </a:p>
          <a:p>
            <a:r>
              <a:rPr lang="en-CA" sz="1800" dirty="0" smtClean="0"/>
              <a:t>And </a:t>
            </a:r>
            <a:r>
              <a:rPr lang="en-CA" sz="1800" dirty="0"/>
              <a:t>whereas the Governor in Council is of the opinion that </a:t>
            </a:r>
            <a:r>
              <a:rPr lang="en-CA" sz="1800" b="1" dirty="0"/>
              <a:t>no reasonable alternatives to prevent the introduction or spread of the disease are </a:t>
            </a:r>
            <a:r>
              <a:rPr lang="en-CA" sz="1800" b="1" dirty="0" smtClean="0"/>
              <a:t>available</a:t>
            </a:r>
            <a:endParaRPr lang="en-US" sz="1800" b="1" dirty="0"/>
          </a:p>
        </p:txBody>
      </p:sp>
    </p:spTree>
    <p:extLst>
      <p:ext uri="{BB962C8B-B14F-4D97-AF65-F5344CB8AC3E}">
        <p14:creationId xmlns:p14="http://schemas.microsoft.com/office/powerpoint/2010/main" val="4663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t>
            </a:r>
            <a:r>
              <a:rPr lang="en-US" i="1" dirty="0" smtClean="0"/>
              <a:t>Charter</a:t>
            </a:r>
            <a:endParaRPr lang="en-US" dirty="0"/>
          </a:p>
        </p:txBody>
      </p:sp>
      <p:sp>
        <p:nvSpPr>
          <p:cNvPr id="3" name="Content Placeholder 2"/>
          <p:cNvSpPr>
            <a:spLocks noGrp="1"/>
          </p:cNvSpPr>
          <p:nvPr>
            <p:ph idx="1"/>
          </p:nvPr>
        </p:nvSpPr>
        <p:spPr/>
        <p:txBody>
          <a:bodyPr>
            <a:normAutofit/>
          </a:bodyPr>
          <a:lstStyle/>
          <a:p>
            <a:pPr marL="0" lvl="0" indent="0">
              <a:buNone/>
            </a:pPr>
            <a:r>
              <a:rPr lang="en-US" dirty="0" smtClean="0"/>
              <a:t>Part 1 of the </a:t>
            </a:r>
            <a:r>
              <a:rPr lang="en-US" i="1" u="sng" dirty="0" smtClean="0"/>
              <a:t>Constitution Act 1982</a:t>
            </a:r>
          </a:p>
          <a:p>
            <a:pPr marL="0" lvl="0" indent="0">
              <a:buNone/>
            </a:pPr>
            <a:endParaRPr lang="en-US" dirty="0" smtClean="0"/>
          </a:p>
          <a:p>
            <a:pPr lvl="0"/>
            <a:r>
              <a:rPr lang="en-US" b="1" dirty="0" smtClean="0"/>
              <a:t>Limitations </a:t>
            </a:r>
            <a:r>
              <a:rPr lang="en-US" b="1" dirty="0"/>
              <a:t>clause – </a:t>
            </a:r>
            <a:r>
              <a:rPr lang="en-US" b="1" dirty="0" smtClean="0"/>
              <a:t> section 1 </a:t>
            </a:r>
            <a:endParaRPr lang="en-US" b="1" dirty="0"/>
          </a:p>
          <a:p>
            <a:pPr lvl="0"/>
            <a:r>
              <a:rPr lang="en-US" dirty="0"/>
              <a:t>Rights and Freedoms – </a:t>
            </a:r>
            <a:r>
              <a:rPr lang="en-US" dirty="0" smtClean="0"/>
              <a:t>sections </a:t>
            </a:r>
            <a:r>
              <a:rPr lang="en-US" dirty="0"/>
              <a:t>2 – 23</a:t>
            </a:r>
          </a:p>
          <a:p>
            <a:pPr lvl="0"/>
            <a:r>
              <a:rPr lang="en-US" dirty="0" smtClean="0"/>
              <a:t>Remedies – section 24</a:t>
            </a:r>
            <a:endParaRPr lang="en-US" dirty="0"/>
          </a:p>
          <a:p>
            <a:pPr lvl="0"/>
            <a:r>
              <a:rPr lang="en-US" dirty="0"/>
              <a:t>General provisions </a:t>
            </a:r>
            <a:r>
              <a:rPr lang="en-US" dirty="0" smtClean="0"/>
              <a:t>re: interpretation </a:t>
            </a:r>
            <a:r>
              <a:rPr lang="en-US" dirty="0"/>
              <a:t>– </a:t>
            </a:r>
            <a:r>
              <a:rPr lang="en-US" dirty="0" smtClean="0"/>
              <a:t>sections 25 </a:t>
            </a:r>
            <a:r>
              <a:rPr lang="en-US" dirty="0"/>
              <a:t>– 31</a:t>
            </a:r>
          </a:p>
          <a:p>
            <a:pPr lvl="0"/>
            <a:r>
              <a:rPr lang="en-US" dirty="0"/>
              <a:t>Application  - </a:t>
            </a:r>
            <a:r>
              <a:rPr lang="en-US" dirty="0" smtClean="0"/>
              <a:t>section 32</a:t>
            </a:r>
            <a:endParaRPr lang="en-US" dirty="0"/>
          </a:p>
          <a:p>
            <a:pPr lvl="0"/>
            <a:r>
              <a:rPr lang="en-US" dirty="0"/>
              <a:t>Notwithstanding Clause – </a:t>
            </a:r>
            <a:r>
              <a:rPr lang="en-US" dirty="0" smtClean="0"/>
              <a:t>section 33</a:t>
            </a:r>
            <a:endParaRPr lang="en-US" dirty="0"/>
          </a:p>
          <a:p>
            <a:pPr lvl="0"/>
            <a:r>
              <a:rPr lang="en-US" dirty="0"/>
              <a:t>Name – </a:t>
            </a:r>
            <a:r>
              <a:rPr lang="en-US" dirty="0" smtClean="0"/>
              <a:t>section 34</a:t>
            </a:r>
            <a:endParaRPr lang="en-US" dirty="0"/>
          </a:p>
          <a:p>
            <a:pPr marL="0" indent="0">
              <a:buNone/>
            </a:pPr>
            <a:r>
              <a:rPr lang="en-CA" b="1" dirty="0"/>
              <a:t> </a:t>
            </a:r>
            <a:endParaRPr lang="en-US" dirty="0"/>
          </a:p>
          <a:p>
            <a:endParaRPr lang="en-US" dirty="0"/>
          </a:p>
        </p:txBody>
      </p:sp>
      <p:pic>
        <p:nvPicPr>
          <p:cNvPr id="5" name="Picture Placeholder 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rcRect l="10125" r="10125"/>
          <a:stretch>
            <a:fillRect/>
          </a:stretch>
        </p:blipFill>
        <p:spPr>
          <a:xfrm>
            <a:off x="6477000" y="914400"/>
            <a:ext cx="2282825" cy="2286000"/>
          </a:xfrm>
        </p:spPr>
      </p:pic>
    </p:spTree>
    <p:extLst>
      <p:ext uri="{BB962C8B-B14F-4D97-AF65-F5344CB8AC3E}">
        <p14:creationId xmlns:p14="http://schemas.microsoft.com/office/powerpoint/2010/main" val="2742281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2 a) – rational connection?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1800" b="1" dirty="0" smtClean="0">
                <a:solidFill>
                  <a:srgbClr val="C00000"/>
                </a:solidFill>
              </a:rPr>
              <a:t>Objective</a:t>
            </a:r>
            <a:r>
              <a:rPr lang="en-US" dirty="0" smtClean="0"/>
              <a:t>: To limit the spread of </a:t>
            </a:r>
            <a:r>
              <a:rPr lang="en-US" dirty="0" smtClean="0"/>
              <a:t>COVID-19, </a:t>
            </a:r>
            <a:r>
              <a:rPr lang="en-CA" sz="1600" dirty="0" smtClean="0"/>
              <a:t>entry </a:t>
            </a:r>
            <a:r>
              <a:rPr lang="en-CA" sz="1600" dirty="0"/>
              <a:t>of persons into Canada who have recently been in a foreign country may introduce or contribute to the spread of the disease in Canada or new variants of the virus causing COVID-19 that pose risks that differ from those posed by other variants but that are equivalent or more </a:t>
            </a:r>
            <a:r>
              <a:rPr lang="en-CA" sz="1600" dirty="0" smtClean="0"/>
              <a:t>serious</a:t>
            </a:r>
          </a:p>
          <a:p>
            <a:pPr marL="0" indent="0">
              <a:buNone/>
            </a:pPr>
            <a:r>
              <a:rPr lang="en-CA" sz="1600" dirty="0" smtClean="0"/>
              <a:t>OR</a:t>
            </a:r>
            <a:endParaRPr lang="en-CA" sz="1600" dirty="0" smtClean="0"/>
          </a:p>
          <a:p>
            <a:pPr marL="0" indent="0">
              <a:buNone/>
            </a:pPr>
            <a:r>
              <a:rPr lang="en-US" sz="1800" b="1" dirty="0">
                <a:solidFill>
                  <a:srgbClr val="C00000"/>
                </a:solidFill>
              </a:rPr>
              <a:t>Objective</a:t>
            </a:r>
            <a:r>
              <a:rPr lang="en-US" sz="1800" b="1" dirty="0"/>
              <a:t> </a:t>
            </a:r>
            <a:r>
              <a:rPr lang="en-CA" sz="1800" dirty="0" smtClean="0"/>
              <a:t>To discourage Canadians from travelling abroad, and to discourage travellers generally from entering </a:t>
            </a:r>
            <a:r>
              <a:rPr lang="en-CA" sz="1800" dirty="0" smtClean="0"/>
              <a:t>Canada</a:t>
            </a:r>
          </a:p>
          <a:p>
            <a:pPr marL="0" indent="0">
              <a:buNone/>
            </a:pPr>
            <a:endParaRPr lang="en-CA" sz="1800" b="1" dirty="0" smtClean="0"/>
          </a:p>
          <a:p>
            <a:pPr marL="0" indent="0">
              <a:buNone/>
            </a:pPr>
            <a:r>
              <a:rPr lang="en-US" sz="1800" b="1" dirty="0" smtClean="0">
                <a:solidFill>
                  <a:srgbClr val="C00000"/>
                </a:solidFill>
              </a:rPr>
              <a:t>Law:</a:t>
            </a:r>
            <a:endParaRPr lang="en-US" sz="1800" b="1" dirty="0" smtClean="0">
              <a:solidFill>
                <a:srgbClr val="C00000"/>
              </a:solidFill>
            </a:endParaRPr>
          </a:p>
          <a:p>
            <a:pPr marL="457200" indent="-457200">
              <a:buFont typeface="+mj-lt"/>
              <a:buAutoNum type="arabicPeriod"/>
            </a:pPr>
            <a:r>
              <a:rPr lang="en-US" sz="1800" dirty="0" smtClean="0"/>
              <a:t>Negative COVID19 test taken within 72 hours before</a:t>
            </a:r>
          </a:p>
          <a:p>
            <a:pPr marL="457200" indent="-457200">
              <a:buFont typeface="+mj-lt"/>
              <a:buAutoNum type="arabicPeriod"/>
            </a:pPr>
            <a:r>
              <a:rPr lang="en-US" sz="1800" dirty="0" smtClean="0"/>
              <a:t>Government-approved hotel for 3 nights</a:t>
            </a:r>
          </a:p>
          <a:p>
            <a:pPr lvl="1" indent="-342900">
              <a:buFont typeface="Wingdings" panose="05000000000000000000" pitchFamily="2" charset="2"/>
              <a:buChar char="§"/>
            </a:pPr>
            <a:r>
              <a:rPr lang="en-US" sz="1800" dirty="0" smtClean="0"/>
              <a:t>At the traveler’s expense:  All expenses for food, security, transportation, infection prevention and control measures</a:t>
            </a:r>
          </a:p>
          <a:p>
            <a:pPr lvl="1" indent="-342900">
              <a:buFont typeface="Wingdings" panose="05000000000000000000" pitchFamily="2" charset="2"/>
              <a:buChar char="§"/>
            </a:pPr>
            <a:r>
              <a:rPr lang="en-US" sz="1800" dirty="0" smtClean="0"/>
              <a:t>Provide proof of hotel reservation and pre-payment</a:t>
            </a:r>
          </a:p>
          <a:p>
            <a:pPr lvl="1">
              <a:buFont typeface="Wingdings" panose="05000000000000000000" pitchFamily="2" charset="2"/>
              <a:buChar char="§"/>
            </a:pPr>
            <a:r>
              <a:rPr lang="en-US" sz="1800" dirty="0" smtClean="0"/>
              <a:t>Required to complete 14-day mandatory quarantine after 3-day hotel stay and negative test</a:t>
            </a:r>
          </a:p>
          <a:p>
            <a:pPr marL="0"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9139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with the law</a:t>
            </a:r>
            <a:endParaRPr lang="en-CA" dirty="0"/>
          </a:p>
        </p:txBody>
      </p:sp>
      <p:sp>
        <p:nvSpPr>
          <p:cNvPr id="3" name="Content Placeholder 2"/>
          <p:cNvSpPr>
            <a:spLocks noGrp="1"/>
          </p:cNvSpPr>
          <p:nvPr>
            <p:ph idx="1"/>
          </p:nvPr>
        </p:nvSpPr>
        <p:spPr/>
        <p:txBody>
          <a:bodyPr/>
          <a:lstStyle/>
          <a:p>
            <a:r>
              <a:rPr lang="en-CA" dirty="0" smtClean="0"/>
              <a:t>May discourage non-essential travel, but, in terms of preventing COVID spread:</a:t>
            </a:r>
          </a:p>
          <a:p>
            <a:pPr lvl="1"/>
            <a:r>
              <a:rPr lang="en-CA" dirty="0" smtClean="0"/>
              <a:t>3-day stay in hotel is not long enough to catch every potential infection. Incubation is 5-7 days. Only sufficient to process PCR test;</a:t>
            </a:r>
          </a:p>
          <a:p>
            <a:pPr lvl="1"/>
            <a:r>
              <a:rPr lang="en-CA" dirty="0" smtClean="0"/>
              <a:t>Those vaccinated in the US are still subjected to the process of booking and paying for a hotel for 3 days;</a:t>
            </a:r>
          </a:p>
          <a:p>
            <a:pPr lvl="1"/>
            <a:r>
              <a:rPr lang="en-CA" dirty="0" smtClean="0"/>
              <a:t>No controls in place for moving international travellers from the airport to quarantine hotels – can use taxis, shuttles, their own cars. Might stop along the way;</a:t>
            </a:r>
          </a:p>
          <a:p>
            <a:pPr lvl="1"/>
            <a:r>
              <a:rPr lang="en-CA" dirty="0" smtClean="0"/>
              <a:t>Hotel staff have to ensure travellers stay in their hotel rooms. Limited training for preventing of infectious diseases;</a:t>
            </a:r>
          </a:p>
          <a:p>
            <a:pPr lvl="1"/>
            <a:r>
              <a:rPr lang="en-CA" dirty="0" smtClean="0"/>
              <a:t>Essential workers such as truck drivers and health care workers exempted from 3-day hotel stay at the border</a:t>
            </a:r>
          </a:p>
          <a:p>
            <a:pPr lvl="1"/>
            <a:endParaRPr lang="en-CA" dirty="0" smtClean="0"/>
          </a:p>
          <a:p>
            <a:pPr lvl="1"/>
            <a:endParaRPr lang="en-CA" dirty="0" smtClean="0"/>
          </a:p>
          <a:p>
            <a:pPr lvl="1"/>
            <a:endParaRPr lang="en-CA" dirty="0" smtClean="0"/>
          </a:p>
          <a:p>
            <a:pPr lvl="1"/>
            <a:endParaRPr lang="en-CA" dirty="0"/>
          </a:p>
        </p:txBody>
      </p:sp>
    </p:spTree>
    <p:extLst>
      <p:ext uri="{BB962C8B-B14F-4D97-AF65-F5344CB8AC3E}">
        <p14:creationId xmlns:p14="http://schemas.microsoft.com/office/powerpoint/2010/main" val="2296606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2 b) – minimum impairment?</a:t>
            </a:r>
            <a:endParaRPr lang="en-US" dirty="0"/>
          </a:p>
        </p:txBody>
      </p:sp>
      <p:sp>
        <p:nvSpPr>
          <p:cNvPr id="3" name="Content Placeholder 2"/>
          <p:cNvSpPr>
            <a:spLocks noGrp="1"/>
          </p:cNvSpPr>
          <p:nvPr>
            <p:ph idx="1"/>
          </p:nvPr>
        </p:nvSpPr>
        <p:spPr/>
        <p:txBody>
          <a:bodyPr/>
          <a:lstStyle/>
          <a:p>
            <a:r>
              <a:rPr lang="en-US" dirty="0" smtClean="0"/>
              <a:t>Is a mandatory 3-day hotel stay the least drastic way to achieve the objective? </a:t>
            </a:r>
          </a:p>
          <a:p>
            <a:pPr lvl="1"/>
            <a:r>
              <a:rPr lang="en-US" dirty="0" smtClean="0"/>
              <a:t>Stop spread from countries outside Canada</a:t>
            </a:r>
          </a:p>
          <a:p>
            <a:pPr lvl="1"/>
            <a:r>
              <a:rPr lang="en-US" dirty="0" smtClean="0"/>
              <a:t>Discourage travel outside Canada</a:t>
            </a:r>
          </a:p>
          <a:p>
            <a:pPr lvl="1"/>
            <a:r>
              <a:rPr lang="en-US" dirty="0" smtClean="0"/>
              <a:t>Catch disease quickly from other countries</a:t>
            </a:r>
          </a:p>
          <a:p>
            <a:pPr marL="457200" lvl="1" indent="0">
              <a:buNone/>
            </a:pPr>
            <a:endParaRPr lang="en-US" dirty="0"/>
          </a:p>
          <a:p>
            <a:r>
              <a:rPr lang="en-US" dirty="0" smtClean="0"/>
              <a:t>Other options? </a:t>
            </a:r>
          </a:p>
          <a:p>
            <a:pPr lvl="1"/>
            <a:r>
              <a:rPr lang="en-US" dirty="0" smtClean="0"/>
              <a:t>Regular checks on those who are isolating at home</a:t>
            </a:r>
          </a:p>
          <a:p>
            <a:pPr lvl="1"/>
            <a:r>
              <a:rPr lang="en-US" dirty="0" smtClean="0"/>
              <a:t>Exemptions for those who are vulnerable – the elderly, those with disabilities</a:t>
            </a:r>
          </a:p>
          <a:p>
            <a:pPr lvl="1"/>
            <a:r>
              <a:rPr lang="en-US" dirty="0" smtClean="0"/>
              <a:t>Mandatory 14-day stay </a:t>
            </a:r>
            <a:r>
              <a:rPr lang="en-US" dirty="0" smtClean="0"/>
              <a:t>in gov’t facility as </a:t>
            </a:r>
            <a:r>
              <a:rPr lang="en-US" dirty="0" smtClean="0"/>
              <a:t>in other countries such as Australia</a:t>
            </a:r>
          </a:p>
          <a:p>
            <a:pPr lvl="1"/>
            <a:endParaRPr lang="en-US" dirty="0"/>
          </a:p>
        </p:txBody>
      </p:sp>
    </p:spTree>
    <p:extLst>
      <p:ext uri="{BB962C8B-B14F-4D97-AF65-F5344CB8AC3E}">
        <p14:creationId xmlns:p14="http://schemas.microsoft.com/office/powerpoint/2010/main" val="183540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Part 2 c) </a:t>
            </a:r>
            <a:r>
              <a:rPr lang="en-US" dirty="0" smtClean="0"/>
              <a:t>– balancing/proportionality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Importance of weighing </a:t>
            </a:r>
            <a:r>
              <a:rPr lang="en-US" dirty="0" smtClean="0">
                <a:solidFill>
                  <a:srgbClr val="C00000"/>
                </a:solidFill>
              </a:rPr>
              <a:t>costs </a:t>
            </a:r>
            <a:r>
              <a:rPr lang="en-US" dirty="0" smtClean="0"/>
              <a:t>to rights holders against </a:t>
            </a:r>
            <a:r>
              <a:rPr lang="en-US" dirty="0" smtClean="0">
                <a:solidFill>
                  <a:srgbClr val="C00000"/>
                </a:solidFill>
              </a:rPr>
              <a:t>benefits</a:t>
            </a:r>
            <a:r>
              <a:rPr lang="en-US" dirty="0" smtClean="0"/>
              <a:t> of the government law or </a:t>
            </a:r>
            <a:r>
              <a:rPr lang="en-US" dirty="0" smtClean="0"/>
              <a:t>policy</a:t>
            </a:r>
          </a:p>
          <a:p>
            <a:pPr marL="0" indent="0">
              <a:buNone/>
            </a:pPr>
            <a:endParaRPr lang="en-US" dirty="0" smtClean="0"/>
          </a:p>
          <a:p>
            <a:r>
              <a:rPr lang="en-US" dirty="0" smtClean="0"/>
              <a:t>Life, liberty, security of the person important </a:t>
            </a:r>
            <a:r>
              <a:rPr lang="en-US" i="1" dirty="0" smtClean="0"/>
              <a:t>Charter </a:t>
            </a:r>
            <a:r>
              <a:rPr lang="en-US" dirty="0" smtClean="0"/>
              <a:t>rights</a:t>
            </a:r>
          </a:p>
          <a:p>
            <a:pPr marL="0" indent="0">
              <a:buNone/>
            </a:pPr>
            <a:endParaRPr lang="en-US" dirty="0"/>
          </a:p>
          <a:p>
            <a:pPr marL="0" indent="0">
              <a:buNone/>
            </a:pPr>
            <a:r>
              <a:rPr lang="en-US" dirty="0" smtClean="0"/>
              <a:t>Balance against:</a:t>
            </a:r>
          </a:p>
          <a:p>
            <a:pPr marL="0" indent="0">
              <a:buNone/>
            </a:pPr>
            <a:endParaRPr lang="en-US" dirty="0" smtClean="0"/>
          </a:p>
          <a:p>
            <a:r>
              <a:rPr lang="en-US" dirty="0" smtClean="0"/>
              <a:t>The </a:t>
            </a:r>
            <a:r>
              <a:rPr lang="en-US" dirty="0" smtClean="0"/>
              <a:t>3-day mandatory hotel stay, enormous emotional cost to some vulnerable </a:t>
            </a:r>
            <a:r>
              <a:rPr lang="en-US" dirty="0" smtClean="0"/>
              <a:t>people, high actual cost, doesn’t seem to meet the government’s objective of reducing COVID spread</a:t>
            </a:r>
            <a:endParaRPr lang="en-US" dirty="0"/>
          </a:p>
        </p:txBody>
      </p:sp>
    </p:spTree>
    <p:extLst>
      <p:ext uri="{BB962C8B-B14F-4D97-AF65-F5344CB8AC3E}">
        <p14:creationId xmlns:p14="http://schemas.microsoft.com/office/powerpoint/2010/main" val="2078614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CA" i="1" dirty="0" smtClean="0"/>
              <a:t>Taylor v Newfoundland, </a:t>
            </a:r>
            <a:r>
              <a:rPr lang="en-CA" dirty="0" smtClean="0"/>
              <a:t>2020 NLSC 125</a:t>
            </a:r>
            <a:endParaRPr lang="en-CA" dirty="0"/>
          </a:p>
        </p:txBody>
      </p:sp>
      <p:sp>
        <p:nvSpPr>
          <p:cNvPr id="4" name="Content Placeholder 3"/>
          <p:cNvSpPr>
            <a:spLocks noGrp="1"/>
          </p:cNvSpPr>
          <p:nvPr>
            <p:ph idx="1"/>
          </p:nvPr>
        </p:nvSpPr>
        <p:spPr/>
        <p:txBody>
          <a:bodyPr>
            <a:normAutofit/>
          </a:bodyPr>
          <a:lstStyle/>
          <a:p>
            <a:r>
              <a:rPr lang="en-CA" dirty="0" smtClean="0"/>
              <a:t>Restriction of mobility between provinces – prohibiting entry to Newfoundland</a:t>
            </a:r>
          </a:p>
          <a:p>
            <a:pPr marL="0" indent="0">
              <a:buNone/>
            </a:pPr>
            <a:endParaRPr lang="en-CA" dirty="0" smtClean="0"/>
          </a:p>
          <a:p>
            <a:pPr lvl="1"/>
            <a:r>
              <a:rPr lang="en-CA" dirty="0" smtClean="0"/>
              <a:t>Ms. Taylor wanted to attend her mother’s funeral. Sought an exemption from the travel restriction imposed by </a:t>
            </a:r>
            <a:r>
              <a:rPr lang="en-CA" dirty="0" err="1" smtClean="0"/>
              <a:t>Nfld</a:t>
            </a:r>
            <a:r>
              <a:rPr lang="en-CA" dirty="0" smtClean="0"/>
              <a:t>, but was denied entry </a:t>
            </a:r>
          </a:p>
          <a:p>
            <a:pPr lvl="1"/>
            <a:r>
              <a:rPr lang="en-CA" i="1" dirty="0" smtClean="0"/>
              <a:t>Public Health Protection and Promotion Act – </a:t>
            </a:r>
            <a:r>
              <a:rPr lang="en-CA" dirty="0" smtClean="0"/>
              <a:t>orders restricting those permitted to enter</a:t>
            </a:r>
            <a:endParaRPr lang="en-CA" i="1" dirty="0" smtClean="0"/>
          </a:p>
          <a:p>
            <a:pPr lvl="1"/>
            <a:r>
              <a:rPr lang="en-CA" dirty="0" smtClean="0"/>
              <a:t>Ms. Taylor filed a </a:t>
            </a:r>
            <a:r>
              <a:rPr lang="en-CA" i="1" dirty="0" smtClean="0"/>
              <a:t>Charter </a:t>
            </a:r>
            <a:r>
              <a:rPr lang="en-CA" dirty="0" smtClean="0"/>
              <a:t>challenge  - section 6 mobility rights, and section 7 rights to life, liberty and security of the person</a:t>
            </a:r>
          </a:p>
          <a:p>
            <a:pPr lvl="1"/>
            <a:r>
              <a:rPr lang="en-CA" dirty="0" smtClean="0"/>
              <a:t>Court finds section 6 breach  - Mobility rights include the right to move within Canada</a:t>
            </a:r>
          </a:p>
          <a:p>
            <a:pPr marL="274320" lvl="1" indent="0">
              <a:buNone/>
            </a:pPr>
            <a:endParaRPr lang="en-CA" dirty="0"/>
          </a:p>
        </p:txBody>
      </p:sp>
    </p:spTree>
    <p:extLst>
      <p:ext uri="{BB962C8B-B14F-4D97-AF65-F5344CB8AC3E}">
        <p14:creationId xmlns:p14="http://schemas.microsoft.com/office/powerpoint/2010/main" val="18426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Section 1 – Is the breach of section 6 justifiable? </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i="1" dirty="0" smtClean="0"/>
              <a:t>Preliminary comments:</a:t>
            </a:r>
          </a:p>
          <a:p>
            <a:pPr marL="0" indent="0">
              <a:buNone/>
            </a:pPr>
            <a:endParaRPr lang="en-CA" i="1" dirty="0" smtClean="0"/>
          </a:p>
          <a:p>
            <a:pPr>
              <a:buFont typeface="Wingdings" panose="05000000000000000000" pitchFamily="2" charset="2"/>
              <a:buChar char="v"/>
            </a:pPr>
            <a:r>
              <a:rPr lang="en-CA" dirty="0" smtClean="0">
                <a:solidFill>
                  <a:srgbClr val="FF0000"/>
                </a:solidFill>
              </a:rPr>
              <a:t>Yardstick</a:t>
            </a:r>
            <a:r>
              <a:rPr lang="en-CA" dirty="0" smtClean="0"/>
              <a:t> by which the travel restriction is to be measured are the values and principles essential to a free and democratic society</a:t>
            </a:r>
          </a:p>
          <a:p>
            <a:pPr marL="0" indent="0">
              <a:buNone/>
            </a:pPr>
            <a:endParaRPr lang="en-CA" i="1" dirty="0" smtClean="0"/>
          </a:p>
          <a:p>
            <a:pPr>
              <a:buFont typeface="Wingdings" panose="05000000000000000000" pitchFamily="2" charset="2"/>
              <a:buChar char="v"/>
            </a:pPr>
            <a:r>
              <a:rPr lang="en-CA" dirty="0" smtClean="0">
                <a:solidFill>
                  <a:srgbClr val="FF0000"/>
                </a:solidFill>
              </a:rPr>
              <a:t>Context </a:t>
            </a:r>
            <a:r>
              <a:rPr lang="en-CA" dirty="0" smtClean="0"/>
              <a:t>has been described as the “indispensable handmaiden” to the section 1 analysis – need to canvass the nature of the social problem that the legislation addresses</a:t>
            </a:r>
          </a:p>
          <a:p>
            <a:pPr marL="0" indent="0">
              <a:buNone/>
            </a:pPr>
            <a:endParaRPr lang="en-CA" dirty="0" smtClean="0"/>
          </a:p>
          <a:p>
            <a:pPr>
              <a:buFont typeface="Wingdings" panose="05000000000000000000" pitchFamily="2" charset="2"/>
              <a:buChar char="v"/>
            </a:pPr>
            <a:r>
              <a:rPr lang="en-CA" dirty="0" smtClean="0"/>
              <a:t>“Legislature is </a:t>
            </a:r>
            <a:r>
              <a:rPr lang="en-CA" dirty="0" smtClean="0">
                <a:solidFill>
                  <a:srgbClr val="FF0000"/>
                </a:solidFill>
              </a:rPr>
              <a:t>not</a:t>
            </a:r>
            <a:r>
              <a:rPr lang="en-CA" dirty="0" smtClean="0"/>
              <a:t> required to provide scientific proof based on concrete evidence of the problem it seeks to address in every case” (</a:t>
            </a:r>
            <a:r>
              <a:rPr lang="en-CA" i="1" dirty="0" smtClean="0"/>
              <a:t>Harper) </a:t>
            </a:r>
            <a:r>
              <a:rPr lang="en-CA" dirty="0" smtClean="0"/>
              <a:t>Court can rely on logic, reason, and the application of common sense to what is known</a:t>
            </a:r>
          </a:p>
          <a:p>
            <a:pPr marL="0" indent="0">
              <a:buNone/>
            </a:pPr>
            <a:r>
              <a:rPr lang="en-CA" dirty="0" smtClean="0"/>
              <a:t> </a:t>
            </a:r>
          </a:p>
          <a:p>
            <a:endParaRPr lang="en-CA" dirty="0"/>
          </a:p>
        </p:txBody>
      </p:sp>
    </p:spTree>
    <p:extLst>
      <p:ext uri="{BB962C8B-B14F-4D97-AF65-F5344CB8AC3E}">
        <p14:creationId xmlns:p14="http://schemas.microsoft.com/office/powerpoint/2010/main" val="620325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Objective – Reasonable and Justifiable?</a:t>
            </a:r>
          </a:p>
        </p:txBody>
      </p:sp>
      <p:sp>
        <p:nvSpPr>
          <p:cNvPr id="3" name="Content Placeholder 2"/>
          <p:cNvSpPr>
            <a:spLocks noGrp="1"/>
          </p:cNvSpPr>
          <p:nvPr>
            <p:ph idx="1"/>
          </p:nvPr>
        </p:nvSpPr>
        <p:spPr/>
        <p:txBody>
          <a:bodyPr>
            <a:normAutofit fontScale="92500" lnSpcReduction="10000"/>
          </a:bodyPr>
          <a:lstStyle/>
          <a:p>
            <a:r>
              <a:rPr lang="en-CA" dirty="0" smtClean="0">
                <a:solidFill>
                  <a:srgbClr val="C00000"/>
                </a:solidFill>
              </a:rPr>
              <a:t>Objective</a:t>
            </a:r>
            <a:r>
              <a:rPr lang="en-CA" dirty="0" smtClean="0"/>
              <a:t>: To protect those in </a:t>
            </a:r>
            <a:r>
              <a:rPr lang="en-CA" dirty="0" err="1" smtClean="0"/>
              <a:t>Nfld</a:t>
            </a:r>
            <a:r>
              <a:rPr lang="en-CA" dirty="0" smtClean="0"/>
              <a:t> and Lab from illness and death arising from importation and spread of COVID-19 by travelers</a:t>
            </a:r>
          </a:p>
          <a:p>
            <a:endParaRPr lang="en-CA" dirty="0" smtClean="0"/>
          </a:p>
          <a:p>
            <a:r>
              <a:rPr lang="en-CA" sz="2000" dirty="0" smtClean="0"/>
              <a:t>Applicant argues that the real objective is to ‘flatten the curve’ by preventing non-residents, such as Ms. Taylor, from entering the province. Restriction unnecessary because of few cases</a:t>
            </a:r>
          </a:p>
          <a:p>
            <a:endParaRPr lang="en-CA" dirty="0" smtClean="0"/>
          </a:p>
          <a:p>
            <a:r>
              <a:rPr lang="en-CA" dirty="0" smtClean="0"/>
              <a:t>Court disagrees</a:t>
            </a:r>
          </a:p>
          <a:p>
            <a:pPr lvl="1"/>
            <a:r>
              <a:rPr lang="en-CA" dirty="0" smtClean="0"/>
              <a:t>Evidence from experts that when small # of cases, just a few imported cases may double the number of active cases</a:t>
            </a:r>
          </a:p>
          <a:p>
            <a:pPr lvl="1"/>
            <a:r>
              <a:rPr lang="en-CA" dirty="0" smtClean="0"/>
              <a:t>Growth rate of COVID-19 exponential in populations with little immunity</a:t>
            </a:r>
          </a:p>
          <a:p>
            <a:pPr lvl="1"/>
            <a:r>
              <a:rPr lang="en-CA" dirty="0" smtClean="0"/>
              <a:t>Restrictions were introduced to protect from importation and spread</a:t>
            </a:r>
          </a:p>
          <a:p>
            <a:pPr lvl="1"/>
            <a:r>
              <a:rPr lang="en-CA" dirty="0" smtClean="0"/>
              <a:t>Concern that people might come to </a:t>
            </a:r>
            <a:r>
              <a:rPr lang="en-CA" dirty="0" err="1" smtClean="0"/>
              <a:t>Nfld</a:t>
            </a:r>
            <a:r>
              <a:rPr lang="en-CA" dirty="0" smtClean="0"/>
              <a:t> to avoid COVID-19</a:t>
            </a:r>
          </a:p>
          <a:p>
            <a:pPr lvl="1"/>
            <a:endParaRPr lang="en-CA" dirty="0" smtClean="0"/>
          </a:p>
          <a:p>
            <a:endParaRPr lang="en-CA" dirty="0"/>
          </a:p>
          <a:p>
            <a:endParaRPr lang="en-CA" dirty="0"/>
          </a:p>
        </p:txBody>
      </p:sp>
    </p:spTree>
    <p:extLst>
      <p:ext uri="{BB962C8B-B14F-4D97-AF65-F5344CB8AC3E}">
        <p14:creationId xmlns:p14="http://schemas.microsoft.com/office/powerpoint/2010/main" val="1151669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Rational Connection?</a:t>
            </a:r>
            <a:endParaRPr lang="en-CA" dirty="0"/>
          </a:p>
        </p:txBody>
      </p:sp>
      <p:sp>
        <p:nvSpPr>
          <p:cNvPr id="3" name="Content Placeholder 2"/>
          <p:cNvSpPr>
            <a:spLocks noGrp="1"/>
          </p:cNvSpPr>
          <p:nvPr>
            <p:ph idx="1"/>
          </p:nvPr>
        </p:nvSpPr>
        <p:spPr/>
        <p:txBody>
          <a:bodyPr/>
          <a:lstStyle/>
          <a:p>
            <a:pPr marL="0" indent="0">
              <a:buNone/>
            </a:pPr>
            <a:r>
              <a:rPr lang="en-CA" dirty="0">
                <a:solidFill>
                  <a:srgbClr val="C00000"/>
                </a:solidFill>
              </a:rPr>
              <a:t>Objective</a:t>
            </a:r>
            <a:r>
              <a:rPr lang="en-CA" dirty="0"/>
              <a:t>: To protect those in </a:t>
            </a:r>
            <a:r>
              <a:rPr lang="en-CA" dirty="0" err="1"/>
              <a:t>Nfld</a:t>
            </a:r>
            <a:r>
              <a:rPr lang="en-CA" dirty="0"/>
              <a:t> and Lab from illness and death arising from importation and spread of COVID-19 by </a:t>
            </a:r>
            <a:r>
              <a:rPr lang="en-CA" dirty="0" smtClean="0"/>
              <a:t>travelers</a:t>
            </a:r>
          </a:p>
          <a:p>
            <a:r>
              <a:rPr lang="en-CA" dirty="0" smtClean="0"/>
              <a:t>Court finds there is a rational connection between the Orders to restrict entrance to </a:t>
            </a:r>
            <a:r>
              <a:rPr lang="en-CA" dirty="0" err="1" smtClean="0"/>
              <a:t>Nfld</a:t>
            </a:r>
            <a:r>
              <a:rPr lang="en-CA" dirty="0" smtClean="0"/>
              <a:t> and Lab and the objective</a:t>
            </a:r>
          </a:p>
          <a:p>
            <a:pPr marL="0" indent="0">
              <a:buNone/>
            </a:pPr>
            <a:endParaRPr lang="en-CA" dirty="0" smtClean="0"/>
          </a:p>
          <a:p>
            <a:r>
              <a:rPr lang="en-CA" dirty="0" smtClean="0"/>
              <a:t>Empirical evidence is not necessary to establish a rational connection, but government provided convincing evidence of the effectiveness of the travel restriction</a:t>
            </a:r>
            <a:endParaRPr lang="en-CA" dirty="0"/>
          </a:p>
          <a:p>
            <a:endParaRPr lang="en-CA" dirty="0"/>
          </a:p>
        </p:txBody>
      </p:sp>
    </p:spTree>
    <p:extLst>
      <p:ext uri="{BB962C8B-B14F-4D97-AF65-F5344CB8AC3E}">
        <p14:creationId xmlns:p14="http://schemas.microsoft.com/office/powerpoint/2010/main" val="2768988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Minimally Impairing?</a:t>
            </a:r>
            <a:endParaRPr lang="en-CA"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CA" dirty="0" smtClean="0"/>
              <a:t>Court – are there </a:t>
            </a:r>
            <a:r>
              <a:rPr lang="en-CA" u="sng" dirty="0" smtClean="0"/>
              <a:t>reasonably</a:t>
            </a:r>
            <a:r>
              <a:rPr lang="en-CA" dirty="0" smtClean="0"/>
              <a:t> feasible and less impairing alternatives to achieve the same objective (454)</a:t>
            </a:r>
          </a:p>
          <a:p>
            <a:pPr lvl="1"/>
            <a:r>
              <a:rPr lang="en-CA" dirty="0" smtClean="0"/>
              <a:t>Business of government is a</a:t>
            </a:r>
            <a:r>
              <a:rPr lang="en-CA" dirty="0" smtClean="0">
                <a:solidFill>
                  <a:srgbClr val="C00000"/>
                </a:solidFill>
              </a:rPr>
              <a:t> practical </a:t>
            </a:r>
            <a:r>
              <a:rPr lang="en-CA" dirty="0" smtClean="0"/>
              <a:t>one</a:t>
            </a:r>
          </a:p>
          <a:p>
            <a:pPr lvl="1"/>
            <a:r>
              <a:rPr lang="en-CA" dirty="0" smtClean="0"/>
              <a:t>With benefit of hindsight it is possible for imaginative counsel to posit alternatives. Resourceful counsel can multiply the alternatives (455)</a:t>
            </a:r>
          </a:p>
          <a:p>
            <a:pPr lvl="1"/>
            <a:r>
              <a:rPr lang="en-CA" dirty="0" smtClean="0"/>
              <a:t>Courts do not have expertise to </a:t>
            </a:r>
            <a:r>
              <a:rPr lang="en-CA" dirty="0" smtClean="0">
                <a:solidFill>
                  <a:srgbClr val="C00000"/>
                </a:solidFill>
              </a:rPr>
              <a:t>second guess </a:t>
            </a:r>
            <a:r>
              <a:rPr lang="en-CA" dirty="0" smtClean="0"/>
              <a:t>decisions of public health officials (458) </a:t>
            </a:r>
          </a:p>
          <a:p>
            <a:pPr lvl="1"/>
            <a:r>
              <a:rPr lang="en-CA" dirty="0" smtClean="0"/>
              <a:t>Public health response to COVID-19 </a:t>
            </a:r>
            <a:r>
              <a:rPr lang="en-CA" dirty="0" smtClean="0">
                <a:solidFill>
                  <a:srgbClr val="C00000"/>
                </a:solidFill>
              </a:rPr>
              <a:t>evolving</a:t>
            </a:r>
            <a:r>
              <a:rPr lang="en-CA" dirty="0" smtClean="0"/>
              <a:t> – consider April 2020</a:t>
            </a:r>
          </a:p>
          <a:p>
            <a:pPr lvl="1"/>
            <a:r>
              <a:rPr lang="en-CA" dirty="0" smtClean="0"/>
              <a:t>Public health response is to err on the side of </a:t>
            </a:r>
            <a:r>
              <a:rPr lang="en-CA" dirty="0" smtClean="0">
                <a:solidFill>
                  <a:srgbClr val="C00000"/>
                </a:solidFill>
              </a:rPr>
              <a:t>caution</a:t>
            </a:r>
          </a:p>
          <a:p>
            <a:pPr lvl="1"/>
            <a:r>
              <a:rPr lang="en-CA" dirty="0" smtClean="0"/>
              <a:t>No one-size fits all. Provincial responses differ given populations</a:t>
            </a:r>
          </a:p>
          <a:p>
            <a:pPr lvl="1"/>
            <a:r>
              <a:rPr lang="en-CA" dirty="0" smtClean="0">
                <a:solidFill>
                  <a:srgbClr val="C00000"/>
                </a:solidFill>
              </a:rPr>
              <a:t>Self isolation </a:t>
            </a:r>
            <a:r>
              <a:rPr lang="en-CA" dirty="0" smtClean="0"/>
              <a:t>not reliable  - not viable substitute for travel restriction</a:t>
            </a:r>
          </a:p>
          <a:p>
            <a:pPr lvl="1"/>
            <a:r>
              <a:rPr lang="en-CA" dirty="0" smtClean="0">
                <a:solidFill>
                  <a:srgbClr val="C00000"/>
                </a:solidFill>
              </a:rPr>
              <a:t>Testing</a:t>
            </a:r>
            <a:r>
              <a:rPr lang="en-CA" dirty="0" smtClean="0"/>
              <a:t> of incoming travelers cannot be relied upon (30% failure)</a:t>
            </a:r>
          </a:p>
          <a:p>
            <a:pPr lvl="1"/>
            <a:r>
              <a:rPr lang="en-CA" dirty="0" smtClean="0">
                <a:solidFill>
                  <a:srgbClr val="C00000"/>
                </a:solidFill>
              </a:rPr>
              <a:t>Contact Tracing </a:t>
            </a:r>
            <a:r>
              <a:rPr lang="en-CA" dirty="0" smtClean="0"/>
              <a:t>does not prevent importation of COVID-19 but useful in conjunction with travel restrictions</a:t>
            </a:r>
          </a:p>
          <a:p>
            <a:pPr lvl="1"/>
            <a:r>
              <a:rPr lang="en-CA" dirty="0" smtClean="0"/>
              <a:t>Travel restrictions aimed at non-essential travel are regularly reassessed</a:t>
            </a:r>
          </a:p>
          <a:p>
            <a:pPr lvl="1"/>
            <a:endParaRPr lang="en-CA" dirty="0" smtClean="0"/>
          </a:p>
          <a:p>
            <a:pPr lvl="1"/>
            <a:endParaRPr lang="en-CA" dirty="0" smtClean="0"/>
          </a:p>
          <a:p>
            <a:pPr lvl="1"/>
            <a:endParaRPr lang="en-CA" dirty="0" smtClean="0">
              <a:solidFill>
                <a:srgbClr val="C00000"/>
              </a:solidFill>
            </a:endParaRPr>
          </a:p>
          <a:p>
            <a:endParaRPr lang="en-CA" dirty="0" smtClean="0"/>
          </a:p>
          <a:p>
            <a:pPr marL="0" indent="0">
              <a:buNone/>
            </a:pPr>
            <a:endParaRPr lang="en-CA" dirty="0" smtClean="0"/>
          </a:p>
          <a:p>
            <a:endParaRPr lang="en-CA" dirty="0"/>
          </a:p>
          <a:p>
            <a:endParaRPr lang="en-CA" dirty="0"/>
          </a:p>
        </p:txBody>
      </p:sp>
    </p:spTree>
    <p:extLst>
      <p:ext uri="{BB962C8B-B14F-4D97-AF65-F5344CB8AC3E}">
        <p14:creationId xmlns:p14="http://schemas.microsoft.com/office/powerpoint/2010/main" val="1161676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Balancing – Objective with Effects</a:t>
            </a:r>
            <a:endParaRPr lang="en-CA" dirty="0"/>
          </a:p>
        </p:txBody>
      </p:sp>
      <p:sp>
        <p:nvSpPr>
          <p:cNvPr id="3" name="Content Placeholder 2"/>
          <p:cNvSpPr>
            <a:spLocks noGrp="1"/>
          </p:cNvSpPr>
          <p:nvPr>
            <p:ph idx="1"/>
          </p:nvPr>
        </p:nvSpPr>
        <p:spPr/>
        <p:txBody>
          <a:bodyPr>
            <a:normAutofit fontScale="92500"/>
          </a:bodyPr>
          <a:lstStyle/>
          <a:p>
            <a:pPr marL="0" indent="0">
              <a:buNone/>
            </a:pPr>
            <a:r>
              <a:rPr lang="en-CA" dirty="0" smtClean="0"/>
              <a:t>Is there</a:t>
            </a:r>
            <a:r>
              <a:rPr lang="en-CA" dirty="0" smtClean="0">
                <a:solidFill>
                  <a:srgbClr val="C00000"/>
                </a:solidFill>
              </a:rPr>
              <a:t> proportionality </a:t>
            </a:r>
            <a:r>
              <a:rPr lang="en-CA" dirty="0" smtClean="0"/>
              <a:t>between:</a:t>
            </a:r>
          </a:p>
          <a:p>
            <a:pPr marL="0" indent="0">
              <a:buNone/>
            </a:pPr>
            <a:endParaRPr lang="en-CA" dirty="0"/>
          </a:p>
          <a:p>
            <a:r>
              <a:rPr lang="en-CA" dirty="0" smtClean="0"/>
              <a:t> the negative </a:t>
            </a:r>
            <a:r>
              <a:rPr lang="en-CA" dirty="0" smtClean="0">
                <a:solidFill>
                  <a:srgbClr val="C00000"/>
                </a:solidFill>
              </a:rPr>
              <a:t>effects</a:t>
            </a:r>
            <a:r>
              <a:rPr lang="en-CA" dirty="0" smtClean="0"/>
              <a:t> of the travel restriction on mobility rights and </a:t>
            </a:r>
          </a:p>
          <a:p>
            <a:r>
              <a:rPr lang="en-CA" dirty="0" smtClean="0"/>
              <a:t>the positive </a:t>
            </a:r>
            <a:r>
              <a:rPr lang="en-CA" dirty="0" smtClean="0">
                <a:solidFill>
                  <a:srgbClr val="C00000"/>
                </a:solidFill>
              </a:rPr>
              <a:t>objective</a:t>
            </a:r>
            <a:r>
              <a:rPr lang="en-CA" dirty="0" smtClean="0"/>
              <a:t>  - to </a:t>
            </a:r>
            <a:r>
              <a:rPr lang="en-CA" dirty="0"/>
              <a:t>protect those in </a:t>
            </a:r>
            <a:r>
              <a:rPr lang="en-CA" dirty="0" smtClean="0"/>
              <a:t>Newfoundland and Labrador from </a:t>
            </a:r>
            <a:r>
              <a:rPr lang="en-CA" dirty="0"/>
              <a:t>illness and death arising from importation and spread of COVID-19 by </a:t>
            </a:r>
            <a:r>
              <a:rPr lang="en-CA" dirty="0" smtClean="0"/>
              <a:t>travelers</a:t>
            </a:r>
          </a:p>
          <a:p>
            <a:endParaRPr lang="en-CA" dirty="0"/>
          </a:p>
          <a:p>
            <a:pPr marL="0" indent="0">
              <a:buNone/>
            </a:pPr>
            <a:r>
              <a:rPr lang="en-CA" dirty="0" smtClean="0"/>
              <a:t>Court: “Question is, whether the harm done by restricting travel to the province outweighs the benefit to the public gained through the prevention, or at least the reduction of COVID-19 in the province. To ask the question is to answer it…. The collective benefit to the population as a whole must prevail"</a:t>
            </a:r>
            <a:endParaRPr lang="en-CA" dirty="0"/>
          </a:p>
          <a:p>
            <a:pPr marL="0" indent="0">
              <a:buNone/>
            </a:pPr>
            <a:endParaRPr lang="en-CA" dirty="0"/>
          </a:p>
        </p:txBody>
      </p:sp>
    </p:spTree>
    <p:extLst>
      <p:ext uri="{BB962C8B-B14F-4D97-AF65-F5344CB8AC3E}">
        <p14:creationId xmlns:p14="http://schemas.microsoft.com/office/powerpoint/2010/main" val="36816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Why Limit Rights?</a:t>
            </a:r>
            <a:endParaRPr lang="en-US" dirty="0"/>
          </a:p>
        </p:txBody>
      </p:sp>
      <p:sp>
        <p:nvSpPr>
          <p:cNvPr id="3" name="Content Placeholder 2"/>
          <p:cNvSpPr>
            <a:spLocks noGrp="1"/>
          </p:cNvSpPr>
          <p:nvPr>
            <p:ph idx="1"/>
          </p:nvPr>
        </p:nvSpPr>
        <p:spPr/>
        <p:txBody>
          <a:bodyPr>
            <a:normAutofit/>
          </a:bodyPr>
          <a:lstStyle/>
          <a:p>
            <a:pPr marL="0" lvl="0" indent="0">
              <a:buNone/>
            </a:pPr>
            <a:endParaRPr lang="en-US" dirty="0" smtClean="0"/>
          </a:p>
          <a:p>
            <a:pPr>
              <a:buFont typeface="Wingdings" panose="05000000000000000000" pitchFamily="2" charset="2"/>
              <a:buChar char="q"/>
            </a:pPr>
            <a:r>
              <a:rPr lang="en-US" dirty="0"/>
              <a:t> Some rights and freedoms may have to be curtailed for the good of society as a </a:t>
            </a:r>
            <a:r>
              <a:rPr lang="en-US" dirty="0" smtClean="0"/>
              <a:t>whole</a:t>
            </a:r>
          </a:p>
          <a:p>
            <a:pPr marL="0" indent="0">
              <a:buNone/>
            </a:pPr>
            <a:endParaRPr lang="en-US" dirty="0"/>
          </a:p>
          <a:p>
            <a:pPr>
              <a:buFont typeface="Wingdings" panose="05000000000000000000" pitchFamily="2" charset="2"/>
              <a:buChar char="q"/>
            </a:pPr>
            <a:r>
              <a:rPr lang="en-US" dirty="0" smtClean="0"/>
              <a:t> Rights </a:t>
            </a:r>
            <a:r>
              <a:rPr lang="en-US" dirty="0"/>
              <a:t>and Freedoms in the </a:t>
            </a:r>
            <a:r>
              <a:rPr lang="en-US" i="1" dirty="0"/>
              <a:t>Charter </a:t>
            </a:r>
            <a:r>
              <a:rPr lang="en-US" dirty="0" smtClean="0"/>
              <a:t>cannot be absolute </a:t>
            </a:r>
            <a:endParaRPr lang="en-US" sz="3200" b="1" dirty="0"/>
          </a:p>
          <a:p>
            <a:pPr marL="274320" lvl="1" indent="0">
              <a:buNone/>
            </a:pPr>
            <a:endParaRPr lang="en-US" dirty="0" smtClean="0"/>
          </a:p>
          <a:p>
            <a:pPr lvl="1">
              <a:buFont typeface="Wingdings" panose="05000000000000000000" pitchFamily="2" charset="2"/>
              <a:buChar char="Ø"/>
            </a:pPr>
            <a:r>
              <a:rPr lang="en-US" dirty="0" smtClean="0"/>
              <a:t>Cannot willfully incite hate against identifiable groups –  </a:t>
            </a:r>
            <a:r>
              <a:rPr lang="en-US" dirty="0"/>
              <a:t>hate is the type of expression that can be limited</a:t>
            </a:r>
          </a:p>
          <a:p>
            <a:pPr marL="0" lvl="0" indent="0">
              <a:buNone/>
            </a:pPr>
            <a:endParaRPr lang="en-US" dirty="0" smtClean="0"/>
          </a:p>
          <a:p>
            <a:pPr marL="0" lvl="0" indent="0">
              <a:buNone/>
            </a:pPr>
            <a:endParaRPr lang="en-US" dirty="0" smtClean="0"/>
          </a:p>
          <a:p>
            <a:pPr lvl="1">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marL="0" lvl="0" indent="0">
              <a:buNone/>
            </a:pPr>
            <a:endParaRPr lang="en-US" dirty="0" smtClean="0"/>
          </a:p>
          <a:p>
            <a:pPr marL="0" lvl="0" indent="0">
              <a:buNone/>
            </a:pPr>
            <a:endParaRPr lang="en-US" dirty="0" smtClean="0"/>
          </a:p>
          <a:p>
            <a:pPr lvl="0">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979571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Considerations</a:t>
            </a:r>
            <a:endParaRPr lang="en-CA" dirty="0"/>
          </a:p>
        </p:txBody>
      </p:sp>
      <p:sp>
        <p:nvSpPr>
          <p:cNvPr id="3" name="Content Placeholder 2"/>
          <p:cNvSpPr>
            <a:spLocks noGrp="1"/>
          </p:cNvSpPr>
          <p:nvPr>
            <p:ph idx="1"/>
          </p:nvPr>
        </p:nvSpPr>
        <p:spPr/>
        <p:txBody>
          <a:bodyPr/>
          <a:lstStyle/>
          <a:p>
            <a:r>
              <a:rPr lang="en-CA" dirty="0" smtClean="0"/>
              <a:t>Is ‘better safe than sorry’ ok for a democracy that protects fundamental rights? </a:t>
            </a:r>
          </a:p>
          <a:p>
            <a:pPr marL="0" indent="0">
              <a:buNone/>
            </a:pPr>
            <a:endParaRPr lang="en-CA" dirty="0" smtClean="0"/>
          </a:p>
          <a:p>
            <a:r>
              <a:rPr lang="en-CA" dirty="0" smtClean="0"/>
              <a:t>Court should not give too much deference to the government especially during a pandemic </a:t>
            </a:r>
          </a:p>
          <a:p>
            <a:endParaRPr lang="en-CA" dirty="0"/>
          </a:p>
          <a:p>
            <a:r>
              <a:rPr lang="en-CA" dirty="0" smtClean="0"/>
              <a:t>Arbitrariness – Taylor’s sister could have entered, but not Taylor</a:t>
            </a:r>
          </a:p>
          <a:p>
            <a:endParaRPr lang="en-CA" dirty="0"/>
          </a:p>
          <a:p>
            <a:r>
              <a:rPr lang="en-CA" dirty="0" smtClean="0"/>
              <a:t>Measures that are considered reasonable at one time, may not be in another</a:t>
            </a:r>
          </a:p>
        </p:txBody>
      </p:sp>
    </p:spTree>
    <p:extLst>
      <p:ext uri="{BB962C8B-B14F-4D97-AF65-F5344CB8AC3E}">
        <p14:creationId xmlns:p14="http://schemas.microsoft.com/office/powerpoint/2010/main" val="994310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Grace Life Church and Pastor Coates</a:t>
            </a:r>
            <a:endParaRPr lang="en-CA" dirty="0"/>
          </a:p>
        </p:txBody>
      </p:sp>
      <p:pic>
        <p:nvPicPr>
          <p:cNvPr id="1026" name="Picture 2" descr="https://www.jccf.ca/wp-content/uploads/2021/02/Annotation-2021-02-15-182508-862x46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 y="1828800"/>
            <a:ext cx="821055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86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Grace Life vs Alberta Government</a:t>
            </a:r>
            <a:endParaRPr lang="en-CA" dirty="0"/>
          </a:p>
        </p:txBody>
      </p:sp>
      <p:sp>
        <p:nvSpPr>
          <p:cNvPr id="3" name="Content Placeholder 2"/>
          <p:cNvSpPr>
            <a:spLocks noGrp="1"/>
          </p:cNvSpPr>
          <p:nvPr>
            <p:ph idx="1"/>
          </p:nvPr>
        </p:nvSpPr>
        <p:spPr/>
        <p:txBody>
          <a:bodyPr/>
          <a:lstStyle/>
          <a:p>
            <a:pPr marL="0" indent="0">
              <a:buNone/>
            </a:pPr>
            <a:r>
              <a:rPr lang="en-CA" dirty="0" smtClean="0"/>
              <a:t>Church refuses to accept Alberta Government’s orders – restrict gatherings to 15</a:t>
            </a:r>
            <a:r>
              <a:rPr lang="en-CA" dirty="0" smtClean="0"/>
              <a:t>% occupancy:</a:t>
            </a:r>
          </a:p>
          <a:p>
            <a:pPr marL="0" indent="0">
              <a:buNone/>
            </a:pPr>
            <a:endParaRPr lang="en-CA" dirty="0" smtClean="0"/>
          </a:p>
          <a:p>
            <a:pPr lvl="1"/>
            <a:r>
              <a:rPr lang="en-CA" dirty="0" smtClean="0"/>
              <a:t>Government indifferent to societal harms of lockdowns – depression, deprivation of congregants ability to practice their religion</a:t>
            </a:r>
          </a:p>
          <a:p>
            <a:pPr lvl="1"/>
            <a:endParaRPr lang="en-CA" dirty="0" smtClean="0"/>
          </a:p>
          <a:p>
            <a:pPr lvl="1"/>
            <a:r>
              <a:rPr lang="en-CA" dirty="0" smtClean="0"/>
              <a:t>They obey their GOD not Government</a:t>
            </a:r>
          </a:p>
          <a:p>
            <a:pPr marL="274320" lvl="1" indent="0">
              <a:buNone/>
            </a:pPr>
            <a:endParaRPr lang="en-CA" dirty="0" smtClean="0"/>
          </a:p>
          <a:p>
            <a:pPr lvl="1"/>
            <a:r>
              <a:rPr lang="en-CA" dirty="0" smtClean="0"/>
              <a:t>Argue their </a:t>
            </a:r>
            <a:r>
              <a:rPr lang="en-CA" i="1" dirty="0" smtClean="0"/>
              <a:t>Charter </a:t>
            </a:r>
            <a:r>
              <a:rPr lang="en-CA" dirty="0" smtClean="0"/>
              <a:t>protected freedom of religion is violated, and restrictions are not justifiable</a:t>
            </a:r>
          </a:p>
          <a:p>
            <a:pPr marL="0" indent="0">
              <a:buNone/>
            </a:pPr>
            <a:endParaRPr lang="en-CA" dirty="0" smtClean="0"/>
          </a:p>
        </p:txBody>
      </p:sp>
    </p:spTree>
    <p:extLst>
      <p:ext uri="{BB962C8B-B14F-4D97-AF65-F5344CB8AC3E}">
        <p14:creationId xmlns:p14="http://schemas.microsoft.com/office/powerpoint/2010/main" val="3716202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Breach and Justification - hypothetical</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Breach of </a:t>
            </a:r>
            <a:r>
              <a:rPr lang="en-CA" i="1" dirty="0" smtClean="0"/>
              <a:t>Charter </a:t>
            </a:r>
            <a:r>
              <a:rPr lang="en-CA" dirty="0" smtClean="0"/>
              <a:t>section 2 a)  </a:t>
            </a:r>
            <a:r>
              <a:rPr lang="en-CA" dirty="0" smtClean="0"/>
              <a:t>freedom </a:t>
            </a:r>
            <a:r>
              <a:rPr lang="en-CA" dirty="0" smtClean="0"/>
              <a:t>of </a:t>
            </a:r>
            <a:r>
              <a:rPr lang="en-CA" dirty="0" smtClean="0"/>
              <a:t>religion, 2 c) freedom of assembly, because </a:t>
            </a:r>
            <a:r>
              <a:rPr lang="en-CA" dirty="0" smtClean="0"/>
              <a:t>of Government restrictions on in-person worship gatherings</a:t>
            </a:r>
          </a:p>
          <a:p>
            <a:pPr marL="0" indent="0">
              <a:buNone/>
            </a:pPr>
            <a:endParaRPr lang="en-CA" dirty="0"/>
          </a:p>
          <a:p>
            <a:pPr marL="457200" indent="-457200">
              <a:buFont typeface="+mj-lt"/>
              <a:buAutoNum type="arabicPeriod" startAt="2"/>
            </a:pPr>
            <a:r>
              <a:rPr lang="en-CA" dirty="0" smtClean="0"/>
              <a:t>Is the Alberta Government law restricting gatherings reasonable and justifiable? </a:t>
            </a:r>
            <a:endParaRPr lang="en-CA" dirty="0"/>
          </a:p>
        </p:txBody>
      </p:sp>
    </p:spTree>
    <p:extLst>
      <p:ext uri="{BB962C8B-B14F-4D97-AF65-F5344CB8AC3E}">
        <p14:creationId xmlns:p14="http://schemas.microsoft.com/office/powerpoint/2010/main" val="2470952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Gov’t restrictions on in-person gatherings</a:t>
            </a:r>
            <a:endParaRPr lang="en-CA" dirty="0"/>
          </a:p>
        </p:txBody>
      </p:sp>
      <p:sp>
        <p:nvSpPr>
          <p:cNvPr id="5" name="Content Placeholder 4"/>
          <p:cNvSpPr>
            <a:spLocks noGrp="1"/>
          </p:cNvSpPr>
          <p:nvPr>
            <p:ph type="body" idx="1"/>
          </p:nvPr>
        </p:nvSpPr>
        <p:spPr/>
        <p:txBody>
          <a:bodyPr>
            <a:normAutofit/>
          </a:bodyPr>
          <a:lstStyle/>
          <a:p>
            <a:r>
              <a:rPr lang="en-CA" dirty="0" smtClean="0"/>
              <a:t>Oakes Test</a:t>
            </a:r>
            <a:endParaRPr lang="en-CA" dirty="0"/>
          </a:p>
        </p:txBody>
      </p:sp>
      <p:sp>
        <p:nvSpPr>
          <p:cNvPr id="8" name="Content Placeholder 7"/>
          <p:cNvSpPr>
            <a:spLocks noGrp="1"/>
          </p:cNvSpPr>
          <p:nvPr>
            <p:ph sz="half" idx="2"/>
          </p:nvPr>
        </p:nvSpPr>
        <p:spPr/>
        <p:txBody>
          <a:bodyPr/>
          <a:lstStyle/>
          <a:p>
            <a:pPr marL="457200" indent="-457200">
              <a:buFont typeface="+mj-lt"/>
              <a:buAutoNum type="arabicPeriod"/>
            </a:pPr>
            <a:r>
              <a:rPr lang="en-CA" dirty="0" smtClean="0"/>
              <a:t>Pressing and substantial </a:t>
            </a:r>
            <a:r>
              <a:rPr lang="en-CA" dirty="0" smtClean="0"/>
              <a:t>objective?</a:t>
            </a:r>
            <a:endParaRPr lang="en-CA" dirty="0" smtClean="0"/>
          </a:p>
          <a:p>
            <a:pPr marL="457200" indent="-457200">
              <a:buFont typeface="+mj-lt"/>
              <a:buAutoNum type="arabicPeriod"/>
            </a:pPr>
            <a:r>
              <a:rPr lang="en-CA" dirty="0" smtClean="0"/>
              <a:t>Proportional?</a:t>
            </a:r>
            <a:endParaRPr lang="en-CA" dirty="0" smtClean="0"/>
          </a:p>
          <a:p>
            <a:pPr marL="857250" lvl="1" indent="-457200">
              <a:buFont typeface="+mj-lt"/>
              <a:buAutoNum type="alphaLcParenR"/>
            </a:pPr>
            <a:r>
              <a:rPr lang="en-CA" dirty="0" smtClean="0"/>
              <a:t>Rationally connected</a:t>
            </a:r>
          </a:p>
          <a:p>
            <a:pPr marL="857250" lvl="1" indent="-457200">
              <a:buFont typeface="+mj-lt"/>
              <a:buAutoNum type="alphaLcParenR"/>
            </a:pPr>
            <a:r>
              <a:rPr lang="en-CA" dirty="0" smtClean="0"/>
              <a:t>Minimally impairing</a:t>
            </a:r>
          </a:p>
          <a:p>
            <a:pPr marL="857250" lvl="1" indent="-457200">
              <a:buFont typeface="+mj-lt"/>
              <a:buAutoNum type="alphaLcParenR"/>
            </a:pPr>
            <a:r>
              <a:rPr lang="en-CA" dirty="0" smtClean="0"/>
              <a:t>Balance of harmful effects vs objective</a:t>
            </a:r>
          </a:p>
          <a:p>
            <a:pPr marL="0" indent="0">
              <a:buNone/>
            </a:pPr>
            <a:endParaRPr lang="en-CA" dirty="0"/>
          </a:p>
        </p:txBody>
      </p:sp>
      <p:sp>
        <p:nvSpPr>
          <p:cNvPr id="9" name="Text Placeholder 8"/>
          <p:cNvSpPr>
            <a:spLocks noGrp="1"/>
          </p:cNvSpPr>
          <p:nvPr>
            <p:ph type="body" sz="quarter" idx="3"/>
          </p:nvPr>
        </p:nvSpPr>
        <p:spPr/>
        <p:txBody>
          <a:bodyPr/>
          <a:lstStyle/>
          <a:p>
            <a:r>
              <a:rPr lang="en-CA" dirty="0" smtClean="0"/>
              <a:t>Gov’t justification (potential)</a:t>
            </a:r>
            <a:endParaRPr lang="en-CA" dirty="0"/>
          </a:p>
        </p:txBody>
      </p:sp>
      <p:sp>
        <p:nvSpPr>
          <p:cNvPr id="10" name="Content Placeholder 9"/>
          <p:cNvSpPr>
            <a:spLocks noGrp="1"/>
          </p:cNvSpPr>
          <p:nvPr>
            <p:ph sz="quarter" idx="4"/>
          </p:nvPr>
        </p:nvSpPr>
        <p:spPr/>
        <p:txBody>
          <a:bodyPr>
            <a:normAutofit fontScale="92500"/>
          </a:bodyPr>
          <a:lstStyle/>
          <a:p>
            <a:pPr marL="457200" indent="-457200">
              <a:buFont typeface="+mj-lt"/>
              <a:buAutoNum type="arabicPeriod"/>
            </a:pPr>
            <a:r>
              <a:rPr lang="en-CA" dirty="0" smtClean="0"/>
              <a:t>To reduce spread of COVID-19 – Health, safety</a:t>
            </a:r>
          </a:p>
          <a:p>
            <a:pPr marL="457200" indent="-457200">
              <a:buFont typeface="+mj-lt"/>
              <a:buAutoNum type="arabicPeriod"/>
            </a:pPr>
            <a:r>
              <a:rPr lang="en-CA" dirty="0" smtClean="0"/>
              <a:t>Proportional?</a:t>
            </a:r>
          </a:p>
          <a:p>
            <a:pPr marL="857250" lvl="1" indent="-457200">
              <a:buFont typeface="+mj-lt"/>
              <a:buAutoNum type="alphaLcParenR"/>
            </a:pPr>
            <a:r>
              <a:rPr lang="en-CA" dirty="0" smtClean="0"/>
              <a:t>Limiting the number of people who can gather will reduce the spread</a:t>
            </a:r>
          </a:p>
          <a:p>
            <a:pPr marL="857250" lvl="1" indent="-457200">
              <a:buFont typeface="+mj-lt"/>
              <a:buAutoNum type="alphaLcParenR"/>
            </a:pPr>
            <a:r>
              <a:rPr lang="en-CA" dirty="0" smtClean="0"/>
              <a:t>Given the science, and numbers of COVID cases, this is the safest approach </a:t>
            </a:r>
          </a:p>
          <a:p>
            <a:pPr marL="857250" lvl="1" indent="-457200">
              <a:buFont typeface="+mj-lt"/>
              <a:buAutoNum type="alphaLcParenR"/>
            </a:pPr>
            <a:r>
              <a:rPr lang="en-CA" dirty="0" smtClean="0"/>
              <a:t>Protection of the public more important than freedom of religion for a small group</a:t>
            </a:r>
          </a:p>
          <a:p>
            <a:pPr marL="857250" lvl="1" indent="-457200">
              <a:buFont typeface="+mj-lt"/>
              <a:buAutoNum type="alphaLcParenR"/>
            </a:pPr>
            <a:endParaRPr lang="en-CA" dirty="0"/>
          </a:p>
        </p:txBody>
      </p:sp>
    </p:spTree>
    <p:extLst>
      <p:ext uri="{BB962C8B-B14F-4D97-AF65-F5344CB8AC3E}">
        <p14:creationId xmlns:p14="http://schemas.microsoft.com/office/powerpoint/2010/main" val="2366435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Gov’t restrictions on in-person gatherings</a:t>
            </a:r>
            <a:endParaRPr lang="en-US" dirty="0"/>
          </a:p>
        </p:txBody>
      </p:sp>
      <p:sp>
        <p:nvSpPr>
          <p:cNvPr id="3" name="Text Placeholder 2"/>
          <p:cNvSpPr>
            <a:spLocks noGrp="1"/>
          </p:cNvSpPr>
          <p:nvPr>
            <p:ph type="body" idx="1"/>
          </p:nvPr>
        </p:nvSpPr>
        <p:spPr/>
        <p:txBody>
          <a:bodyPr/>
          <a:lstStyle/>
          <a:p>
            <a:r>
              <a:rPr lang="en-US" dirty="0" smtClean="0"/>
              <a:t>Gov’t Justification (potential)</a:t>
            </a:r>
            <a:endParaRPr lang="en-US" dirty="0"/>
          </a:p>
        </p:txBody>
      </p:sp>
      <p:sp>
        <p:nvSpPr>
          <p:cNvPr id="4" name="Content Placeholder 3"/>
          <p:cNvSpPr>
            <a:spLocks noGrp="1"/>
          </p:cNvSpPr>
          <p:nvPr>
            <p:ph sz="half" idx="2"/>
          </p:nvPr>
        </p:nvSpPr>
        <p:spPr/>
        <p:txBody>
          <a:bodyPr>
            <a:normAutofit lnSpcReduction="10000"/>
          </a:bodyPr>
          <a:lstStyle/>
          <a:p>
            <a:pPr marL="457200" indent="-457200">
              <a:buFont typeface="+mj-lt"/>
              <a:buAutoNum type="arabicPeriod"/>
            </a:pPr>
            <a:r>
              <a:rPr lang="en-CA" sz="1900" dirty="0"/>
              <a:t>To reduce spread of COVID-19 – Health, safety</a:t>
            </a:r>
          </a:p>
          <a:p>
            <a:pPr marL="457200" indent="-457200">
              <a:buFont typeface="+mj-lt"/>
              <a:buAutoNum type="arabicPeriod"/>
            </a:pPr>
            <a:r>
              <a:rPr lang="en-CA" sz="1900" dirty="0"/>
              <a:t>Proportional?</a:t>
            </a:r>
          </a:p>
          <a:p>
            <a:pPr marL="857250" lvl="1" indent="-457200">
              <a:buFont typeface="+mj-lt"/>
              <a:buAutoNum type="alphaLcParenR"/>
            </a:pPr>
            <a:r>
              <a:rPr lang="en-CA" sz="1900" dirty="0"/>
              <a:t>Limiting the number of people who can gather will reduce the spread</a:t>
            </a:r>
          </a:p>
          <a:p>
            <a:pPr marL="857250" lvl="1" indent="-457200">
              <a:buFont typeface="+mj-lt"/>
              <a:buAutoNum type="alphaLcParenR"/>
            </a:pPr>
            <a:r>
              <a:rPr lang="en-CA" sz="1900" dirty="0"/>
              <a:t>Given the science, and numbers, there are no other </a:t>
            </a:r>
            <a:r>
              <a:rPr lang="en-CA" sz="1900" dirty="0" smtClean="0"/>
              <a:t>reasonable measures </a:t>
            </a:r>
            <a:r>
              <a:rPr lang="en-CA" sz="1900" dirty="0"/>
              <a:t>available</a:t>
            </a:r>
          </a:p>
          <a:p>
            <a:pPr marL="857250" lvl="1" indent="-457200">
              <a:buFont typeface="+mj-lt"/>
              <a:buAutoNum type="alphaLcParenR"/>
            </a:pPr>
            <a:r>
              <a:rPr lang="en-CA" sz="1900" dirty="0"/>
              <a:t>Protection of the public more important than freedom of religion for a small group</a:t>
            </a:r>
          </a:p>
          <a:p>
            <a:endParaRPr lang="en-US" dirty="0"/>
          </a:p>
        </p:txBody>
      </p:sp>
      <p:sp>
        <p:nvSpPr>
          <p:cNvPr id="5" name="Text Placeholder 4"/>
          <p:cNvSpPr>
            <a:spLocks noGrp="1"/>
          </p:cNvSpPr>
          <p:nvPr>
            <p:ph type="body" sz="quarter" idx="3"/>
          </p:nvPr>
        </p:nvSpPr>
        <p:spPr/>
        <p:txBody>
          <a:bodyPr>
            <a:normAutofit/>
          </a:bodyPr>
          <a:lstStyle/>
          <a:p>
            <a:r>
              <a:rPr lang="en-US" dirty="0" smtClean="0"/>
              <a:t>Church </a:t>
            </a:r>
            <a:r>
              <a:rPr lang="en-US" dirty="0" smtClean="0"/>
              <a:t>Arguments (</a:t>
            </a:r>
            <a:r>
              <a:rPr lang="en-US" dirty="0" smtClean="0"/>
              <a:t>potential) </a:t>
            </a:r>
            <a:endParaRPr lang="en-US" dirty="0"/>
          </a:p>
        </p:txBody>
      </p:sp>
      <p:sp>
        <p:nvSpPr>
          <p:cNvPr id="6" name="Content Placeholder 5"/>
          <p:cNvSpPr>
            <a:spLocks noGrp="1"/>
          </p:cNvSpPr>
          <p:nvPr>
            <p:ph sz="quarter" idx="4"/>
          </p:nvPr>
        </p:nvSpPr>
        <p:spPr>
          <a:xfrm>
            <a:off x="4419601" y="2174874"/>
            <a:ext cx="4267200" cy="3997325"/>
          </a:xfrm>
        </p:spPr>
        <p:txBody>
          <a:bodyPr>
            <a:normAutofit fontScale="92500" lnSpcReduction="20000"/>
          </a:bodyPr>
          <a:lstStyle/>
          <a:p>
            <a:pPr marL="457200" indent="-457200">
              <a:buFont typeface="+mj-lt"/>
              <a:buAutoNum type="arabicPeriod"/>
            </a:pPr>
            <a:r>
              <a:rPr lang="en-US" sz="2100" dirty="0" smtClean="0"/>
              <a:t>To reduce spread of COVID-19 by limiting numbers to 15%</a:t>
            </a:r>
          </a:p>
          <a:p>
            <a:pPr marL="457200" indent="-457200">
              <a:buFont typeface="+mj-lt"/>
              <a:buAutoNum type="arabicPeriod" startAt="2"/>
            </a:pPr>
            <a:r>
              <a:rPr lang="en-US" sz="2100" dirty="0" smtClean="0"/>
              <a:t>Proportional?</a:t>
            </a:r>
          </a:p>
          <a:p>
            <a:pPr marL="857250" lvl="1" indent="-457200">
              <a:buFont typeface="+mj-lt"/>
              <a:buAutoNum type="alphaLcParenR"/>
            </a:pPr>
            <a:r>
              <a:rPr lang="en-US" sz="2100" dirty="0" smtClean="0"/>
              <a:t>No rational connection  - 15 % is arbitrary. No evidence to support reduction of spread</a:t>
            </a:r>
          </a:p>
          <a:p>
            <a:pPr marL="857250" lvl="1" indent="-457200">
              <a:buFont typeface="+mj-lt"/>
              <a:buAutoNum type="alphaLcParenR"/>
            </a:pPr>
            <a:r>
              <a:rPr lang="en-US" sz="2100" dirty="0" smtClean="0"/>
              <a:t>Not minimally impairing. Effects on congregants severe. No science to support this restriction. COVID is like flu</a:t>
            </a:r>
          </a:p>
          <a:p>
            <a:pPr marL="857250" lvl="1" indent="-457200">
              <a:buFont typeface="+mj-lt"/>
              <a:buAutoNum type="alphaLcParenR"/>
            </a:pPr>
            <a:r>
              <a:rPr lang="en-US" sz="2100" dirty="0" smtClean="0"/>
              <a:t>Not proportional - Freedom of religion is a critical freedom. Deleterious effects on ability to practice faith far outweigh perceived risks of spread</a:t>
            </a:r>
          </a:p>
          <a:p>
            <a:pPr marL="857250" lvl="1" indent="-457200">
              <a:buFont typeface="+mj-lt"/>
              <a:buAutoNum type="alphaLcParenR"/>
            </a:pPr>
            <a:endParaRPr lang="en-US" dirty="0" smtClean="0"/>
          </a:p>
          <a:p>
            <a:pPr marL="857250" lvl="1" indent="-457200">
              <a:buFont typeface="+mj-lt"/>
              <a:buAutoNum type="alphaLcParenR"/>
            </a:pPr>
            <a:endParaRPr lang="en-US" dirty="0"/>
          </a:p>
        </p:txBody>
      </p:sp>
    </p:spTree>
    <p:extLst>
      <p:ext uri="{BB962C8B-B14F-4D97-AF65-F5344CB8AC3E}">
        <p14:creationId xmlns:p14="http://schemas.microsoft.com/office/powerpoint/2010/main" val="1231196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Section 1 – Concluding Thoughts</a:t>
            </a:r>
            <a:endParaRPr lang="en-US" dirty="0"/>
          </a:p>
        </p:txBody>
      </p:sp>
      <p:sp>
        <p:nvSpPr>
          <p:cNvPr id="9" name="Content Placeholder 8"/>
          <p:cNvSpPr>
            <a:spLocks noGrp="1"/>
          </p:cNvSpPr>
          <p:nvPr>
            <p:ph idx="1"/>
          </p:nvPr>
        </p:nvSpPr>
        <p:spPr/>
        <p:txBody>
          <a:bodyPr>
            <a:normAutofit/>
          </a:bodyPr>
          <a:lstStyle/>
          <a:p>
            <a:r>
              <a:rPr lang="en-US" dirty="0" smtClean="0">
                <a:solidFill>
                  <a:schemeClr val="tx1"/>
                </a:solidFill>
              </a:rPr>
              <a:t>Oakes test has </a:t>
            </a:r>
            <a:r>
              <a:rPr lang="en-US" dirty="0" smtClean="0">
                <a:solidFill>
                  <a:schemeClr val="tx1"/>
                </a:solidFill>
              </a:rPr>
              <a:t>withstood test of time (35 </a:t>
            </a:r>
            <a:r>
              <a:rPr lang="en-US" dirty="0" err="1" smtClean="0">
                <a:solidFill>
                  <a:schemeClr val="tx1"/>
                </a:solidFill>
              </a:rPr>
              <a:t>yrs</a:t>
            </a:r>
            <a:r>
              <a:rPr lang="en-US" dirty="0" smtClean="0">
                <a:solidFill>
                  <a:schemeClr val="tx1"/>
                </a:solidFill>
              </a:rPr>
              <a:t>)</a:t>
            </a:r>
          </a:p>
          <a:p>
            <a:pPr marL="0" indent="0">
              <a:buNone/>
            </a:pPr>
            <a:endParaRPr lang="en-US" dirty="0" smtClean="0">
              <a:solidFill>
                <a:schemeClr val="tx1"/>
              </a:solidFill>
            </a:endParaRPr>
          </a:p>
          <a:p>
            <a:r>
              <a:rPr lang="en-US" dirty="0">
                <a:solidFill>
                  <a:schemeClr val="tx1"/>
                </a:solidFill>
              </a:rPr>
              <a:t>L</a:t>
            </a:r>
            <a:r>
              <a:rPr lang="en-US" dirty="0" smtClean="0">
                <a:solidFill>
                  <a:schemeClr val="tx1"/>
                </a:solidFill>
              </a:rPr>
              <a:t>egislative branch and judicial branch </a:t>
            </a:r>
            <a:r>
              <a:rPr lang="en-US" dirty="0" smtClean="0">
                <a:solidFill>
                  <a:schemeClr val="tx1"/>
                </a:solidFill>
              </a:rPr>
              <a:t>meet at section 1</a:t>
            </a:r>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Critics charge that the section allows too much judicial morality – esp. final stage</a:t>
            </a:r>
          </a:p>
          <a:p>
            <a:endParaRPr lang="en-US" dirty="0" smtClean="0">
              <a:solidFill>
                <a:schemeClr val="tx1"/>
              </a:solidFill>
            </a:endParaRPr>
          </a:p>
          <a:p>
            <a:r>
              <a:rPr lang="en-US" dirty="0" smtClean="0">
                <a:solidFill>
                  <a:schemeClr val="tx1"/>
                </a:solidFill>
              </a:rPr>
              <a:t>May be less deference to government as new evidence on the pandemic emerges and vaccines are more prevalent</a:t>
            </a:r>
          </a:p>
          <a:p>
            <a:endParaRPr lang="en-US" dirty="0"/>
          </a:p>
        </p:txBody>
      </p:sp>
    </p:spTree>
    <p:extLst>
      <p:ext uri="{BB962C8B-B14F-4D97-AF65-F5344CB8AC3E}">
        <p14:creationId xmlns:p14="http://schemas.microsoft.com/office/powerpoint/2010/main" val="3473355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967335"/>
            <a:ext cx="5257800" cy="1107996"/>
          </a:xfrm>
          <a:prstGeom prst="rect">
            <a:avLst/>
          </a:prstGeom>
        </p:spPr>
        <p:txBody>
          <a:bodyPr wrap="square">
            <a:spAutoFit/>
          </a:bodyPr>
          <a:lstStyle/>
          <a:p>
            <a:r>
              <a:rPr lang="en-US" sz="6600" dirty="0" smtClean="0">
                <a:latin typeface="Algerian" panose="04020705040A02060702" pitchFamily="82" charset="0"/>
              </a:rPr>
              <a:t>Questions?</a:t>
            </a:r>
            <a:endParaRPr lang="en-US" sz="6600" dirty="0">
              <a:latin typeface="Algerian" panose="04020705040A02060702" pitchFamily="82" charset="0"/>
            </a:endParaRPr>
          </a:p>
        </p:txBody>
      </p:sp>
      <p:pic>
        <p:nvPicPr>
          <p:cNvPr id="2" name="Picture 1"/>
          <p:cNvPicPr>
            <a:picLocks noChangeAspect="1"/>
          </p:cNvPicPr>
          <p:nvPr/>
        </p:nvPicPr>
        <p:blipFill>
          <a:blip r:embed="rId2"/>
          <a:stretch>
            <a:fillRect/>
          </a:stretch>
        </p:blipFill>
        <p:spPr>
          <a:xfrm>
            <a:off x="200789" y="-297"/>
            <a:ext cx="8742422" cy="6858594"/>
          </a:xfrm>
          <a:prstGeom prst="rect">
            <a:avLst/>
          </a:prstGeom>
        </p:spPr>
      </p:pic>
    </p:spTree>
    <p:extLst>
      <p:ext uri="{BB962C8B-B14F-4D97-AF65-F5344CB8AC3E}">
        <p14:creationId xmlns:p14="http://schemas.microsoft.com/office/powerpoint/2010/main" val="346993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section 1</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smtClean="0"/>
              <a:t>1960’s drafts aimed at preserving provincial legislative jurisdiction – provinces opposed to a charter of rights</a:t>
            </a:r>
          </a:p>
          <a:p>
            <a:pPr marL="0" indent="0">
              <a:buNone/>
            </a:pPr>
            <a:endParaRPr lang="en-US" dirty="0" smtClean="0"/>
          </a:p>
          <a:p>
            <a:pPr>
              <a:buFont typeface="Wingdings" panose="05000000000000000000" pitchFamily="2" charset="2"/>
              <a:buChar char="q"/>
            </a:pPr>
            <a:r>
              <a:rPr lang="en-US" dirty="0" smtClean="0"/>
              <a:t>1978 – Bill C-60 – Clause 25 – Public safety, health, peace and security of the public, interest of the rights and freedoms of others - International human rights instruments </a:t>
            </a:r>
          </a:p>
          <a:p>
            <a:pPr lvl="1">
              <a:buFont typeface="Wingdings" panose="05000000000000000000" pitchFamily="2" charset="2"/>
              <a:buChar char="q"/>
            </a:pPr>
            <a:endParaRPr lang="en-US" dirty="0" smtClean="0"/>
          </a:p>
          <a:p>
            <a:pPr>
              <a:buFont typeface="Wingdings" panose="05000000000000000000" pitchFamily="2" charset="2"/>
              <a:buChar char="q"/>
            </a:pPr>
            <a:r>
              <a:rPr lang="en-US" dirty="0" smtClean="0"/>
              <a:t>1980 - “Mack </a:t>
            </a:r>
            <a:r>
              <a:rPr lang="en-US" dirty="0"/>
              <a:t>Truck Clause</a:t>
            </a:r>
            <a:r>
              <a:rPr lang="en-US" dirty="0" smtClean="0"/>
              <a:t>”:</a:t>
            </a:r>
            <a:endParaRPr lang="en-US" dirty="0"/>
          </a:p>
          <a:p>
            <a:pPr marL="274320" lvl="1" indent="0">
              <a:buNone/>
            </a:pPr>
            <a:r>
              <a:rPr lang="en-US" dirty="0" smtClean="0"/>
              <a:t>“ The </a:t>
            </a:r>
            <a:r>
              <a:rPr lang="en-US" i="1" dirty="0" smtClean="0"/>
              <a:t>Canadian Charter of Rights and Freedoms </a:t>
            </a:r>
            <a:r>
              <a:rPr lang="en-US" dirty="0" smtClean="0"/>
              <a:t>guarantees the rights and freedoms set out in it subject only to such reasonable limits prescribed by law as are </a:t>
            </a:r>
            <a:r>
              <a:rPr lang="en-US" dirty="0" smtClean="0">
                <a:solidFill>
                  <a:srgbClr val="C00000"/>
                </a:solidFill>
              </a:rPr>
              <a:t>generally accepted </a:t>
            </a:r>
            <a:r>
              <a:rPr lang="en-US" dirty="0" smtClean="0"/>
              <a:t>in a free and democratic society </a:t>
            </a:r>
            <a:r>
              <a:rPr lang="en-US" dirty="0" smtClean="0">
                <a:solidFill>
                  <a:srgbClr val="C00000"/>
                </a:solidFill>
              </a:rPr>
              <a:t>with a Parliamentary system of government</a:t>
            </a:r>
            <a:r>
              <a:rPr lang="en-US" dirty="0" smtClean="0"/>
              <a:t>” </a:t>
            </a:r>
          </a:p>
          <a:p>
            <a:pPr marL="0" indent="0">
              <a:buNone/>
            </a:pPr>
            <a:endParaRPr lang="en-US" dirty="0" smtClean="0"/>
          </a:p>
        </p:txBody>
      </p:sp>
    </p:spTree>
    <p:extLst>
      <p:ext uri="{BB962C8B-B14F-4D97-AF65-F5344CB8AC3E}">
        <p14:creationId xmlns:p14="http://schemas.microsoft.com/office/powerpoint/2010/main" val="152064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76200"/>
            <a:ext cx="8229600" cy="274319"/>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Hays-</a:t>
            </a:r>
            <a:r>
              <a:rPr lang="en-US" dirty="0" err="1" smtClean="0"/>
              <a:t>Joyal</a:t>
            </a:r>
            <a:r>
              <a:rPr lang="en-US" dirty="0" smtClean="0"/>
              <a:t> Joint Committee hearings</a:t>
            </a:r>
            <a:endParaRPr lang="en-US" dirty="0"/>
          </a:p>
        </p:txBody>
      </p:sp>
      <p:pic>
        <p:nvPicPr>
          <p:cNvPr id="4" name="Content Placeholder 3" descr="https://lh3.googleusercontent.com/Trb5x6Ls7luVRWSngpYUOYJ9CUrAzmdX983wXnod0DHcOiQz-Lj2JvwyJiBNVnUz_f8zcP0RXe6FKdC0l0HnfV1c_qn0G6z8bsti__orpkp4kL8nwwRrjzp6955t2OkZpRF-8Wd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3886201" cy="3048000"/>
          </a:xfrm>
          <a:prstGeom prst="rect">
            <a:avLst/>
          </a:prstGeom>
          <a:noFill/>
          <a:ln>
            <a:noFill/>
          </a:ln>
        </p:spPr>
      </p:pic>
      <p:pic>
        <p:nvPicPr>
          <p:cNvPr id="5" name="Picture 4" descr="https://lh5.googleusercontent.com/K-rc7asa1lfIrt_PWfBwinn4YlKilyj7FT2yZ3VFKyIvkSV4eUoyapUeCA9DerQ7pRD-v8n6Bi6XUjuzFcdkm9UPsfMbgDJROLFjHxEKDWvdMb2E0234sHuOdMyJCJd6WkEP7nRr"/>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4191000" cy="3048000"/>
          </a:xfrm>
          <a:prstGeom prst="rect">
            <a:avLst/>
          </a:prstGeom>
          <a:noFill/>
          <a:ln>
            <a:noFill/>
          </a:ln>
        </p:spPr>
      </p:pic>
    </p:spTree>
    <p:extLst>
      <p:ext uri="{BB962C8B-B14F-4D97-AF65-F5344CB8AC3E}">
        <p14:creationId xmlns:p14="http://schemas.microsoft.com/office/powerpoint/2010/main" val="100467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Borovoy</a:t>
            </a:r>
            <a:r>
              <a:rPr lang="en-US" dirty="0" smtClean="0"/>
              <a:t> and Epp comments</a:t>
            </a:r>
            <a:endParaRPr lang="en-US" dirty="0"/>
          </a:p>
        </p:txBody>
      </p:sp>
      <p:pic>
        <p:nvPicPr>
          <p:cNvPr id="4" name="Content Placeholder 3"/>
          <p:cNvPicPr>
            <a:picLocks noGrp="1" noChangeAspect="1"/>
          </p:cNvPicPr>
          <p:nvPr>
            <p:ph idx="1"/>
          </p:nvPr>
        </p:nvPicPr>
        <p:blipFill>
          <a:blip r:embed="rId2"/>
          <a:stretch>
            <a:fillRect/>
          </a:stretch>
        </p:blipFill>
        <p:spPr>
          <a:xfrm>
            <a:off x="609600" y="1818441"/>
            <a:ext cx="2447925" cy="1866900"/>
          </a:xfrm>
          <a:prstGeom prst="rect">
            <a:avLst/>
          </a:prstGeom>
        </p:spPr>
      </p:pic>
      <p:sp>
        <p:nvSpPr>
          <p:cNvPr id="5" name="Rectangle 4"/>
          <p:cNvSpPr/>
          <p:nvPr/>
        </p:nvSpPr>
        <p:spPr>
          <a:xfrm>
            <a:off x="3276600" y="1720840"/>
            <a:ext cx="5638800" cy="2154436"/>
          </a:xfrm>
          <a:prstGeom prst="rect">
            <a:avLst/>
          </a:prstGeom>
        </p:spPr>
        <p:txBody>
          <a:bodyPr wrap="square">
            <a:spAutoFit/>
          </a:bodyPr>
          <a:lstStyle/>
          <a:p>
            <a:r>
              <a:rPr lang="en-CA" sz="1600" b="1" dirty="0"/>
              <a:t>Alan </a:t>
            </a:r>
            <a:r>
              <a:rPr lang="en-CA" sz="1600" b="1" dirty="0" err="1"/>
              <a:t>Borovoy</a:t>
            </a:r>
            <a:r>
              <a:rPr lang="en-CA" sz="1600" b="1" dirty="0"/>
              <a:t>, </a:t>
            </a:r>
            <a:r>
              <a:rPr lang="en-CA" sz="1600" dirty="0"/>
              <a:t>General Counsel for the Canadian Civil Liberties </a:t>
            </a:r>
            <a:r>
              <a:rPr lang="en-CA" sz="1600" dirty="0" smtClean="0"/>
              <a:t>Association: </a:t>
            </a:r>
          </a:p>
          <a:p>
            <a:endParaRPr lang="en-CA" sz="1600" dirty="0" smtClean="0"/>
          </a:p>
          <a:p>
            <a:r>
              <a:rPr lang="en-CA" sz="1600" i="1" dirty="0" smtClean="0"/>
              <a:t>“</a:t>
            </a:r>
            <a:r>
              <a:rPr lang="en-CA" sz="1400" i="1" dirty="0" smtClean="0"/>
              <a:t>If you are talking about that which is generally accepted in a free and democratic society with a parliamentary form of government, you may well be talking about everything that Parliament or the legislatures have said is acceptable and to the extent that you are doing that, then it renders the entire charter a verbal illusion”</a:t>
            </a:r>
          </a:p>
          <a:p>
            <a:r>
              <a:rPr lang="en-CA" sz="1400" dirty="0" smtClean="0"/>
              <a:t> </a:t>
            </a:r>
            <a:endParaRPr lang="en-CA" sz="1400" dirty="0"/>
          </a:p>
        </p:txBody>
      </p:sp>
      <p:pic>
        <p:nvPicPr>
          <p:cNvPr id="6" name="Picture 5"/>
          <p:cNvPicPr>
            <a:picLocks noChangeAspect="1"/>
          </p:cNvPicPr>
          <p:nvPr/>
        </p:nvPicPr>
        <p:blipFill>
          <a:blip r:embed="rId3"/>
          <a:stretch>
            <a:fillRect/>
          </a:stretch>
        </p:blipFill>
        <p:spPr>
          <a:xfrm>
            <a:off x="6477000" y="4114800"/>
            <a:ext cx="1905000" cy="1905000"/>
          </a:xfrm>
          <a:prstGeom prst="rect">
            <a:avLst/>
          </a:prstGeom>
        </p:spPr>
      </p:pic>
      <p:pic>
        <p:nvPicPr>
          <p:cNvPr id="9" name="Picture 8"/>
          <p:cNvPicPr>
            <a:picLocks noChangeAspect="1"/>
          </p:cNvPicPr>
          <p:nvPr/>
        </p:nvPicPr>
        <p:blipFill>
          <a:blip r:embed="rId4"/>
          <a:stretch>
            <a:fillRect/>
          </a:stretch>
        </p:blipFill>
        <p:spPr>
          <a:xfrm>
            <a:off x="266700" y="4323605"/>
            <a:ext cx="6019800" cy="1696195"/>
          </a:xfrm>
          <a:prstGeom prst="rect">
            <a:avLst/>
          </a:prstGeom>
        </p:spPr>
      </p:pic>
    </p:spTree>
    <p:extLst>
      <p:ext uri="{BB962C8B-B14F-4D97-AF65-F5344CB8AC3E}">
        <p14:creationId xmlns:p14="http://schemas.microsoft.com/office/powerpoint/2010/main" val="318281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Clause – Section 1</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Joint </a:t>
            </a:r>
            <a:r>
              <a:rPr lang="en-US" b="1" dirty="0"/>
              <a:t>Committee (Hays-</a:t>
            </a:r>
            <a:r>
              <a:rPr lang="en-US" b="1" dirty="0" err="1"/>
              <a:t>Joyal</a:t>
            </a:r>
            <a:r>
              <a:rPr lang="en-US" b="1" dirty="0"/>
              <a:t>) 1981 </a:t>
            </a:r>
            <a:r>
              <a:rPr lang="en-US" dirty="0"/>
              <a:t>- Addition of </a:t>
            </a:r>
            <a:r>
              <a:rPr lang="en-US" b="1" dirty="0">
                <a:solidFill>
                  <a:srgbClr val="C00000"/>
                </a:solidFill>
              </a:rPr>
              <a:t>‘reasonable’ </a:t>
            </a:r>
            <a:r>
              <a:rPr lang="en-US" dirty="0"/>
              <a:t>and </a:t>
            </a:r>
            <a:r>
              <a:rPr lang="en-US" b="1" dirty="0"/>
              <a:t>‘</a:t>
            </a:r>
            <a:r>
              <a:rPr lang="en-US" b="1" dirty="0">
                <a:solidFill>
                  <a:srgbClr val="C00000"/>
                </a:solidFill>
              </a:rPr>
              <a:t>demonstrably justified’ </a:t>
            </a:r>
            <a:r>
              <a:rPr lang="en-US" dirty="0"/>
              <a:t>ensured </a:t>
            </a:r>
            <a:r>
              <a:rPr lang="en-US" dirty="0" smtClean="0"/>
              <a:t>accountability </a:t>
            </a:r>
            <a:r>
              <a:rPr lang="en-US" dirty="0"/>
              <a:t>and requirement for a greater level of </a:t>
            </a:r>
            <a:r>
              <a:rPr lang="en-US" dirty="0" smtClean="0"/>
              <a:t>justification from government</a:t>
            </a:r>
            <a:endParaRPr lang="en-US" dirty="0"/>
          </a:p>
          <a:p>
            <a:pPr marL="0" lvl="0" indent="0">
              <a:buNone/>
            </a:pPr>
            <a:endParaRPr lang="en-US" dirty="0" smtClean="0"/>
          </a:p>
          <a:p>
            <a:pPr marL="0" lvl="0" indent="0">
              <a:buNone/>
            </a:pPr>
            <a:r>
              <a:rPr lang="en-US" b="1" dirty="0" smtClean="0"/>
              <a:t>Section 1 – Final </a:t>
            </a:r>
            <a:r>
              <a:rPr lang="en-US" b="1" dirty="0" smtClean="0"/>
              <a:t>wording:</a:t>
            </a:r>
            <a:endParaRPr lang="en-US" b="1" dirty="0" smtClean="0"/>
          </a:p>
          <a:p>
            <a:pPr lvl="0">
              <a:buFont typeface="Wingdings" panose="05000000000000000000" pitchFamily="2" charset="2"/>
              <a:buChar char="q"/>
            </a:pPr>
            <a:r>
              <a:rPr lang="en-US" dirty="0" smtClean="0"/>
              <a:t>“The </a:t>
            </a:r>
            <a:r>
              <a:rPr lang="en-US" i="1" dirty="0" smtClean="0"/>
              <a:t>Canadian Charter of Rights and Freedoms </a:t>
            </a:r>
            <a:r>
              <a:rPr lang="en-US" dirty="0" smtClean="0"/>
              <a:t>guarantees the rights and freedoms set out in it subject only to such </a:t>
            </a:r>
            <a:r>
              <a:rPr lang="en-US" b="1" dirty="0" smtClean="0"/>
              <a:t>reasonable limits</a:t>
            </a:r>
            <a:r>
              <a:rPr lang="en-US" dirty="0" smtClean="0"/>
              <a:t> prescribed </a:t>
            </a:r>
            <a:r>
              <a:rPr lang="en-US" b="1" dirty="0" smtClean="0"/>
              <a:t>by law </a:t>
            </a:r>
            <a:r>
              <a:rPr lang="en-US" dirty="0" smtClean="0"/>
              <a:t>as can be </a:t>
            </a:r>
            <a:r>
              <a:rPr lang="en-US" b="1" dirty="0" smtClean="0"/>
              <a:t>demonstrably justified </a:t>
            </a:r>
            <a:r>
              <a:rPr lang="en-US" dirty="0" smtClean="0"/>
              <a:t>in a free and democratic society.”</a:t>
            </a:r>
          </a:p>
          <a:p>
            <a:pPr lvl="0">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71352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interpret?</a:t>
            </a:r>
            <a:endParaRPr lang="en-US" dirty="0"/>
          </a:p>
        </p:txBody>
      </p:sp>
      <p:sp>
        <p:nvSpPr>
          <p:cNvPr id="3" name="Content Placeholder 2"/>
          <p:cNvSpPr>
            <a:spLocks noGrp="1"/>
          </p:cNvSpPr>
          <p:nvPr>
            <p:ph idx="1"/>
          </p:nvPr>
        </p:nvSpPr>
        <p:spPr/>
        <p:txBody>
          <a:bodyPr/>
          <a:lstStyle/>
          <a:p>
            <a:pPr marL="0" indent="0">
              <a:buNone/>
            </a:pPr>
            <a:r>
              <a:rPr lang="en-US" dirty="0" smtClean="0"/>
              <a:t>Section 1 - The </a:t>
            </a:r>
            <a:r>
              <a:rPr lang="en-US" i="1" dirty="0"/>
              <a:t>Canadian Charter of Rights and Freedoms </a:t>
            </a:r>
            <a:r>
              <a:rPr lang="en-US" dirty="0"/>
              <a:t>guarantees the rights and freedoms set out in it </a:t>
            </a:r>
            <a:r>
              <a:rPr lang="en-US" dirty="0">
                <a:solidFill>
                  <a:srgbClr val="C00000"/>
                </a:solidFill>
              </a:rPr>
              <a:t>subject only </a:t>
            </a:r>
            <a:r>
              <a:rPr lang="en-US" dirty="0"/>
              <a:t>to such </a:t>
            </a:r>
            <a:r>
              <a:rPr lang="en-US" b="1" dirty="0">
                <a:solidFill>
                  <a:srgbClr val="C00000"/>
                </a:solidFill>
              </a:rPr>
              <a:t>reasonable limits</a:t>
            </a:r>
            <a:r>
              <a:rPr lang="en-US" dirty="0">
                <a:solidFill>
                  <a:srgbClr val="C00000"/>
                </a:solidFill>
              </a:rPr>
              <a:t> prescribed </a:t>
            </a:r>
            <a:r>
              <a:rPr lang="en-US" b="1" dirty="0">
                <a:solidFill>
                  <a:srgbClr val="C00000"/>
                </a:solidFill>
              </a:rPr>
              <a:t>by law </a:t>
            </a:r>
            <a:r>
              <a:rPr lang="en-US" dirty="0"/>
              <a:t>as can be </a:t>
            </a:r>
            <a:r>
              <a:rPr lang="en-US" b="1" dirty="0" smtClean="0">
                <a:solidFill>
                  <a:srgbClr val="C00000"/>
                </a:solidFill>
              </a:rPr>
              <a:t>demonstrably </a:t>
            </a:r>
            <a:r>
              <a:rPr lang="en-US" b="1" dirty="0">
                <a:solidFill>
                  <a:srgbClr val="C00000"/>
                </a:solidFill>
              </a:rPr>
              <a:t>justified </a:t>
            </a:r>
            <a:r>
              <a:rPr lang="en-US" dirty="0"/>
              <a:t>in a free and democratic society</a:t>
            </a:r>
            <a:r>
              <a:rPr lang="en-US" dirty="0" smtClean="0"/>
              <a:t>.</a:t>
            </a:r>
          </a:p>
          <a:p>
            <a:pPr marL="0" indent="0">
              <a:buNone/>
            </a:pPr>
            <a:endParaRPr lang="en-US" dirty="0"/>
          </a:p>
          <a:p>
            <a:pPr marL="457200" indent="-457200">
              <a:buFont typeface="+mj-lt"/>
              <a:buAutoNum type="arabicPeriod"/>
            </a:pPr>
            <a:r>
              <a:rPr lang="en-US" dirty="0" smtClean="0"/>
              <a:t>Reasonable limits? – what is a </a:t>
            </a:r>
            <a:r>
              <a:rPr lang="en-US" b="1" i="1" dirty="0" smtClean="0"/>
              <a:t>reasonable</a:t>
            </a:r>
            <a:r>
              <a:rPr lang="en-US" dirty="0" smtClean="0"/>
              <a:t> limit?</a:t>
            </a:r>
          </a:p>
          <a:p>
            <a:pPr marL="457200" indent="-457200">
              <a:buFont typeface="+mj-lt"/>
              <a:buAutoNum type="arabicPeriod"/>
            </a:pPr>
            <a:r>
              <a:rPr lang="en-US" dirty="0" smtClean="0"/>
              <a:t>Prescribed by law? – what exactly does that mean?</a:t>
            </a:r>
          </a:p>
          <a:p>
            <a:pPr marL="457200" indent="-457200">
              <a:buFont typeface="+mj-lt"/>
              <a:buAutoNum type="arabicPeriod"/>
            </a:pPr>
            <a:r>
              <a:rPr lang="en-US" dirty="0" smtClean="0"/>
              <a:t>Demonstrably justified? – how do you ‘</a:t>
            </a:r>
            <a:r>
              <a:rPr lang="en-US" b="1" dirty="0" smtClean="0"/>
              <a:t>demonstrably justify’</a:t>
            </a:r>
            <a:r>
              <a:rPr lang="en-US" dirty="0" smtClean="0"/>
              <a:t>?</a:t>
            </a:r>
          </a:p>
          <a:p>
            <a:pPr marL="0" indent="0" algn="ctr">
              <a:buNone/>
            </a:pPr>
            <a:r>
              <a:rPr lang="en-US" sz="3200" dirty="0" smtClean="0">
                <a:solidFill>
                  <a:srgbClr val="C00000"/>
                </a:solidFill>
              </a:rPr>
              <a:t>Ask the court!</a:t>
            </a:r>
            <a:endParaRPr lang="en-US" sz="3200" dirty="0">
              <a:solidFill>
                <a:srgbClr val="C00000"/>
              </a:solidFill>
            </a:endParaRPr>
          </a:p>
          <a:p>
            <a:pPr marL="0" indent="0">
              <a:buNone/>
            </a:pPr>
            <a:endParaRPr lang="en-US" dirty="0"/>
          </a:p>
        </p:txBody>
      </p:sp>
    </p:spTree>
    <p:extLst>
      <p:ext uri="{BB962C8B-B14F-4D97-AF65-F5344CB8AC3E}">
        <p14:creationId xmlns:p14="http://schemas.microsoft.com/office/powerpoint/2010/main" val="3251952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3347</TotalTime>
  <Words>4009</Words>
  <Application>Microsoft Office PowerPoint</Application>
  <PresentationFormat>On-screen Show (4:3)</PresentationFormat>
  <Paragraphs>373</Paragraphs>
  <Slides>47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Algerian</vt:lpstr>
      <vt:lpstr>Arial</vt:lpstr>
      <vt:lpstr>Bodoni MT Condensed</vt:lpstr>
      <vt:lpstr>Calibri</vt:lpstr>
      <vt:lpstr>Courier New</vt:lpstr>
      <vt:lpstr>Franklin Gothic Book</vt:lpstr>
      <vt:lpstr>Wingdings</vt:lpstr>
      <vt:lpstr>Clarity</vt:lpstr>
      <vt:lpstr>Decatur</vt:lpstr>
      <vt:lpstr>Section 1 – the Balancing Section</vt:lpstr>
      <vt:lpstr> Agenda </vt:lpstr>
      <vt:lpstr>Anatomy of the Charter</vt:lpstr>
      <vt:lpstr>Section 1 - Why Limit Rights?</vt:lpstr>
      <vt:lpstr>History of section 1</vt:lpstr>
      <vt:lpstr>   Hays-Joyal Joint Committee hearings</vt:lpstr>
      <vt:lpstr>Borovoy and Epp comments</vt:lpstr>
      <vt:lpstr>Limitations Clause – Section 1</vt:lpstr>
      <vt:lpstr>How to interpret?</vt:lpstr>
      <vt:lpstr>First things first: </vt:lpstr>
      <vt:lpstr>   Section 1 Case -1986  R v Oakes </vt:lpstr>
      <vt:lpstr>The Breach of a Charter right</vt:lpstr>
      <vt:lpstr>Section 1 – the justification</vt:lpstr>
      <vt:lpstr>PowerPoint Presentation</vt:lpstr>
      <vt:lpstr>The Test – section 1</vt:lpstr>
      <vt:lpstr>Oakes Test</vt:lpstr>
      <vt:lpstr> Oakes Test </vt:lpstr>
      <vt:lpstr>Oakes Test – a) rational connection</vt:lpstr>
      <vt:lpstr> Oakes Test </vt:lpstr>
      <vt:lpstr>Oakes Test – b) minimum impairment</vt:lpstr>
      <vt:lpstr>Oakes Test – c) proportionality</vt:lpstr>
      <vt:lpstr>Hutterian Brethren Case  - 2009</vt:lpstr>
      <vt:lpstr> Oakes Test – Section 1 </vt:lpstr>
      <vt:lpstr>Cases/laws failing Oakes test</vt:lpstr>
      <vt:lpstr>Pandemic Issues</vt:lpstr>
      <vt:lpstr>PowerPoint Presentation</vt:lpstr>
      <vt:lpstr> Federal Restrictions: Air traveller requirements: </vt:lpstr>
      <vt:lpstr>The OakesTest – section 1</vt:lpstr>
      <vt:lpstr>Oakes – Part 1 – Pressing and Substantial Objective? </vt:lpstr>
      <vt:lpstr>Part 2 a) – rational connection?</vt:lpstr>
      <vt:lpstr>Problems with the law</vt:lpstr>
      <vt:lpstr>Part 2 b) – minimum impairment?</vt:lpstr>
      <vt:lpstr>Part 2 c) – balancing/proportionality</vt:lpstr>
      <vt:lpstr>Taylor v Newfoundland, 2020 NLSC 125</vt:lpstr>
      <vt:lpstr>Section 1 – Is the breach of section 6 justifiable? </vt:lpstr>
      <vt:lpstr>Objective – Reasonable and Justifiable?</vt:lpstr>
      <vt:lpstr>Rational Connection?</vt:lpstr>
      <vt:lpstr>Minimally Impairing?</vt:lpstr>
      <vt:lpstr>Balancing – Objective with Effects</vt:lpstr>
      <vt:lpstr>Considerations</vt:lpstr>
      <vt:lpstr>Grace Life Church and Pastor Coates</vt:lpstr>
      <vt:lpstr>Grace Life vs Alberta Government</vt:lpstr>
      <vt:lpstr>Breach and Justification - hypothetical</vt:lpstr>
      <vt:lpstr>Gov’t restrictions on in-person gatherings</vt:lpstr>
      <vt:lpstr>Gov’t restrictions on in-person gatherings</vt:lpstr>
      <vt:lpstr>Section 1 – Concluding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pparadis</dc:creator>
  <cp:lastModifiedBy>pparadis</cp:lastModifiedBy>
  <cp:revision>157</cp:revision>
  <dcterms:created xsi:type="dcterms:W3CDTF">2018-05-01T21:02:44Z</dcterms:created>
  <dcterms:modified xsi:type="dcterms:W3CDTF">2021-03-02T23:05:19Z</dcterms:modified>
</cp:coreProperties>
</file>